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4"/>
  </p:sldMasterIdLst>
  <p:notesMasterIdLst>
    <p:notesMasterId r:id="rId35"/>
  </p:notesMasterIdLst>
  <p:sldIdLst>
    <p:sldId id="256" r:id="rId5"/>
    <p:sldId id="272" r:id="rId6"/>
    <p:sldId id="271" r:id="rId7"/>
    <p:sldId id="257" r:id="rId8"/>
    <p:sldId id="274" r:id="rId9"/>
    <p:sldId id="258" r:id="rId10"/>
    <p:sldId id="284" r:id="rId11"/>
    <p:sldId id="283" r:id="rId12"/>
    <p:sldId id="282" r:id="rId13"/>
    <p:sldId id="285" r:id="rId14"/>
    <p:sldId id="286" r:id="rId15"/>
    <p:sldId id="259" r:id="rId16"/>
    <p:sldId id="280" r:id="rId17"/>
    <p:sldId id="281" r:id="rId18"/>
    <p:sldId id="264" r:id="rId19"/>
    <p:sldId id="287" r:id="rId20"/>
    <p:sldId id="263" r:id="rId21"/>
    <p:sldId id="262" r:id="rId22"/>
    <p:sldId id="261" r:id="rId23"/>
    <p:sldId id="268" r:id="rId24"/>
    <p:sldId id="265" r:id="rId25"/>
    <p:sldId id="273" r:id="rId26"/>
    <p:sldId id="266" r:id="rId27"/>
    <p:sldId id="267" r:id="rId28"/>
    <p:sldId id="275" r:id="rId29"/>
    <p:sldId id="276" r:id="rId30"/>
    <p:sldId id="277" r:id="rId31"/>
    <p:sldId id="278" r:id="rId32"/>
    <p:sldId id="279" r:id="rId33"/>
    <p:sldId id="269"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C71374-3CD1-D0CF-3835-3A7121A79775}" v="5769" dt="2021-07-28T19:05:33.088"/>
    <p1510:client id="{13ECB82A-9036-446C-B2F5-2F441F69E646}" v="582" dt="2021-07-29T16:06:04.298"/>
    <p1510:client id="{16C236B2-77E8-499C-AEF2-519718B37C26}" v="113" dt="2021-07-28T19:06:51.080"/>
    <p1510:client id="{271EE176-1635-2947-D584-8954F580D6D8}" v="91" dt="2021-07-29T16:01:28.604"/>
    <p1510:client id="{3088229F-A505-C9C4-F3AE-B28A6AE41ABB}" v="10" dt="2021-07-28T19:09:37.588"/>
    <p1510:client id="{35D0BB9D-5BB2-BBB2-F7B9-536CF0A2B8D5}" v="33" dt="2021-07-29T15:14:33.968"/>
    <p1510:client id="{429C205E-6ACD-352C-BAD8-3DA9073DF2AC}" v="878" dt="2021-07-29T18:05:28.336"/>
    <p1510:client id="{4540D430-87D9-7A5E-22A3-9948FB32233C}" v="231" dt="2021-07-29T17:40:35.748"/>
    <p1510:client id="{5B2BB719-BAC3-4926-930C-1F009DFC902C}" v="6" dt="2021-07-29T14:57:42.159"/>
    <p1510:client id="{6405ACC8-A772-6030-7700-4FA425172E36}" v="98" dt="2021-07-29T15:05:44.019"/>
    <p1510:client id="{701A6D46-7C1D-6231-83A7-4EF88BE6F0BB}" v="216" dt="2021-07-30T02:05:56.971"/>
    <p1510:client id="{8975E144-8023-C465-D0E4-66A30AC52B6D}" v="125" dt="2021-07-28T19:07:02.808"/>
    <p1510:client id="{BCFD4721-55D7-61F7-E249-E0695C5F37B1}" v="835" dt="2021-07-28T18:33:16.712"/>
    <p1510:client id="{D72D8121-642A-0994-8AEE-5CB7F851ACB8}" v="30" dt="2021-07-30T04:18:30.7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20D620-E7FB-484D-9895-8E0293B49A1A}"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9578E97F-859F-4F96-946C-2C5373DABADE}">
      <dgm:prSet/>
      <dgm:spPr/>
      <dgm:t>
        <a:bodyPr/>
        <a:lstStyle/>
        <a:p>
          <a:r>
            <a:rPr lang="en-US"/>
            <a:t>Live voltage change during simulation was not possible as there was no variable ac voltage source in the proteus library.</a:t>
          </a:r>
        </a:p>
      </dgm:t>
    </dgm:pt>
    <dgm:pt modelId="{4F39B547-B7B8-40B2-830F-7248BBDC3B1C}" type="parTrans" cxnId="{B58BA2AC-5A3E-4736-9842-B6F2D8FFA05E}">
      <dgm:prSet/>
      <dgm:spPr/>
      <dgm:t>
        <a:bodyPr/>
        <a:lstStyle/>
        <a:p>
          <a:endParaRPr lang="en-US"/>
        </a:p>
      </dgm:t>
    </dgm:pt>
    <dgm:pt modelId="{357879DA-5428-4739-929C-DE6AB7BC9FED}" type="sibTrans" cxnId="{B58BA2AC-5A3E-4736-9842-B6F2D8FFA05E}">
      <dgm:prSet/>
      <dgm:spPr/>
      <dgm:t>
        <a:bodyPr/>
        <a:lstStyle/>
        <a:p>
          <a:endParaRPr lang="en-US"/>
        </a:p>
      </dgm:t>
    </dgm:pt>
    <dgm:pt modelId="{DF17A450-AB19-4B60-B4EA-466EB654C043}">
      <dgm:prSet/>
      <dgm:spPr/>
      <dgm:t>
        <a:bodyPr/>
        <a:lstStyle/>
        <a:p>
          <a:r>
            <a:rPr lang="en-US"/>
            <a:t>In this design the microcontroller is powered by an independent source as connecting the microcontroller with the main power supply line might cause damage during the time when there is overvoltage.</a:t>
          </a:r>
        </a:p>
      </dgm:t>
    </dgm:pt>
    <dgm:pt modelId="{FAD0A736-0E9C-45D9-91CD-D7C839364574}" type="parTrans" cxnId="{C1B5BCA5-4E19-4770-8CEC-F82763F14634}">
      <dgm:prSet/>
      <dgm:spPr/>
      <dgm:t>
        <a:bodyPr/>
        <a:lstStyle/>
        <a:p>
          <a:endParaRPr lang="en-US"/>
        </a:p>
      </dgm:t>
    </dgm:pt>
    <dgm:pt modelId="{290A6BCC-915C-45AD-B2BF-C4346B0C23AC}" type="sibTrans" cxnId="{C1B5BCA5-4E19-4770-8CEC-F82763F14634}">
      <dgm:prSet/>
      <dgm:spPr/>
      <dgm:t>
        <a:bodyPr/>
        <a:lstStyle/>
        <a:p>
          <a:endParaRPr lang="en-US"/>
        </a:p>
      </dgm:t>
    </dgm:pt>
    <dgm:pt modelId="{C7C0B737-5DD1-4DBF-A67E-A2C7916031EA}" type="pres">
      <dgm:prSet presAssocID="{3C20D620-E7FB-484D-9895-8E0293B49A1A}" presName="vert0" presStyleCnt="0">
        <dgm:presLayoutVars>
          <dgm:dir/>
          <dgm:animOne val="branch"/>
          <dgm:animLvl val="lvl"/>
        </dgm:presLayoutVars>
      </dgm:prSet>
      <dgm:spPr/>
    </dgm:pt>
    <dgm:pt modelId="{EA525BD3-548E-4B48-AB00-647BC924910C}" type="pres">
      <dgm:prSet presAssocID="{9578E97F-859F-4F96-946C-2C5373DABADE}" presName="thickLine" presStyleLbl="alignNode1" presStyleIdx="0" presStyleCnt="2"/>
      <dgm:spPr/>
    </dgm:pt>
    <dgm:pt modelId="{7E860F59-637F-43EC-9B93-F904D01B5F82}" type="pres">
      <dgm:prSet presAssocID="{9578E97F-859F-4F96-946C-2C5373DABADE}" presName="horz1" presStyleCnt="0"/>
      <dgm:spPr/>
    </dgm:pt>
    <dgm:pt modelId="{BAF1756B-C513-4EF5-AE23-7D6D5A723ED8}" type="pres">
      <dgm:prSet presAssocID="{9578E97F-859F-4F96-946C-2C5373DABADE}" presName="tx1" presStyleLbl="revTx" presStyleIdx="0" presStyleCnt="2"/>
      <dgm:spPr/>
    </dgm:pt>
    <dgm:pt modelId="{18D1A98C-56E2-40C8-AB70-3E2A2F64B416}" type="pres">
      <dgm:prSet presAssocID="{9578E97F-859F-4F96-946C-2C5373DABADE}" presName="vert1" presStyleCnt="0"/>
      <dgm:spPr/>
    </dgm:pt>
    <dgm:pt modelId="{340BD979-FAAC-432A-835E-CB6A46807652}" type="pres">
      <dgm:prSet presAssocID="{DF17A450-AB19-4B60-B4EA-466EB654C043}" presName="thickLine" presStyleLbl="alignNode1" presStyleIdx="1" presStyleCnt="2"/>
      <dgm:spPr/>
    </dgm:pt>
    <dgm:pt modelId="{1C0E375F-68D0-47C9-AC8F-23B113F40B36}" type="pres">
      <dgm:prSet presAssocID="{DF17A450-AB19-4B60-B4EA-466EB654C043}" presName="horz1" presStyleCnt="0"/>
      <dgm:spPr/>
    </dgm:pt>
    <dgm:pt modelId="{1083738E-D2F8-4AEC-8634-08BB16350B7E}" type="pres">
      <dgm:prSet presAssocID="{DF17A450-AB19-4B60-B4EA-466EB654C043}" presName="tx1" presStyleLbl="revTx" presStyleIdx="1" presStyleCnt="2"/>
      <dgm:spPr/>
    </dgm:pt>
    <dgm:pt modelId="{6908AAE6-75A7-47CE-BCC4-68419F6B3432}" type="pres">
      <dgm:prSet presAssocID="{DF17A450-AB19-4B60-B4EA-466EB654C043}" presName="vert1" presStyleCnt="0"/>
      <dgm:spPr/>
    </dgm:pt>
  </dgm:ptLst>
  <dgm:cxnLst>
    <dgm:cxn modelId="{74F3A336-4178-47A8-BDE9-29648F87F764}" type="presOf" srcId="{DF17A450-AB19-4B60-B4EA-466EB654C043}" destId="{1083738E-D2F8-4AEC-8634-08BB16350B7E}" srcOrd="0" destOrd="0" presId="urn:microsoft.com/office/officeart/2008/layout/LinedList"/>
    <dgm:cxn modelId="{C1B5BCA5-4E19-4770-8CEC-F82763F14634}" srcId="{3C20D620-E7FB-484D-9895-8E0293B49A1A}" destId="{DF17A450-AB19-4B60-B4EA-466EB654C043}" srcOrd="1" destOrd="0" parTransId="{FAD0A736-0E9C-45D9-91CD-D7C839364574}" sibTransId="{290A6BCC-915C-45AD-B2BF-C4346B0C23AC}"/>
    <dgm:cxn modelId="{B58BA2AC-5A3E-4736-9842-B6F2D8FFA05E}" srcId="{3C20D620-E7FB-484D-9895-8E0293B49A1A}" destId="{9578E97F-859F-4F96-946C-2C5373DABADE}" srcOrd="0" destOrd="0" parTransId="{4F39B547-B7B8-40B2-830F-7248BBDC3B1C}" sibTransId="{357879DA-5428-4739-929C-DE6AB7BC9FED}"/>
    <dgm:cxn modelId="{7556F5D2-4C31-498D-AA40-60D759283BE4}" type="presOf" srcId="{9578E97F-859F-4F96-946C-2C5373DABADE}" destId="{BAF1756B-C513-4EF5-AE23-7D6D5A723ED8}" srcOrd="0" destOrd="0" presId="urn:microsoft.com/office/officeart/2008/layout/LinedList"/>
    <dgm:cxn modelId="{6618BDF6-0DB5-46D7-9127-87B4937A2C5D}" type="presOf" srcId="{3C20D620-E7FB-484D-9895-8E0293B49A1A}" destId="{C7C0B737-5DD1-4DBF-A67E-A2C7916031EA}" srcOrd="0" destOrd="0" presId="urn:microsoft.com/office/officeart/2008/layout/LinedList"/>
    <dgm:cxn modelId="{BF788825-C1BA-4166-B598-1D11C35B624E}" type="presParOf" srcId="{C7C0B737-5DD1-4DBF-A67E-A2C7916031EA}" destId="{EA525BD3-548E-4B48-AB00-647BC924910C}" srcOrd="0" destOrd="0" presId="urn:microsoft.com/office/officeart/2008/layout/LinedList"/>
    <dgm:cxn modelId="{47AFA600-ED9E-4682-90B2-9F5440249917}" type="presParOf" srcId="{C7C0B737-5DD1-4DBF-A67E-A2C7916031EA}" destId="{7E860F59-637F-43EC-9B93-F904D01B5F82}" srcOrd="1" destOrd="0" presId="urn:microsoft.com/office/officeart/2008/layout/LinedList"/>
    <dgm:cxn modelId="{BF45AC9F-A6D9-44E5-8440-56653C7FFB95}" type="presParOf" srcId="{7E860F59-637F-43EC-9B93-F904D01B5F82}" destId="{BAF1756B-C513-4EF5-AE23-7D6D5A723ED8}" srcOrd="0" destOrd="0" presId="urn:microsoft.com/office/officeart/2008/layout/LinedList"/>
    <dgm:cxn modelId="{5457E253-88BE-405C-A801-B4A87FD1AECA}" type="presParOf" srcId="{7E860F59-637F-43EC-9B93-F904D01B5F82}" destId="{18D1A98C-56E2-40C8-AB70-3E2A2F64B416}" srcOrd="1" destOrd="0" presId="urn:microsoft.com/office/officeart/2008/layout/LinedList"/>
    <dgm:cxn modelId="{EC49A4D9-082C-433A-AE0B-16BA502425F6}" type="presParOf" srcId="{C7C0B737-5DD1-4DBF-A67E-A2C7916031EA}" destId="{340BD979-FAAC-432A-835E-CB6A46807652}" srcOrd="2" destOrd="0" presId="urn:microsoft.com/office/officeart/2008/layout/LinedList"/>
    <dgm:cxn modelId="{1C2A9B8E-76EC-400D-9D64-11961640EAD3}" type="presParOf" srcId="{C7C0B737-5DD1-4DBF-A67E-A2C7916031EA}" destId="{1C0E375F-68D0-47C9-AC8F-23B113F40B36}" srcOrd="3" destOrd="0" presId="urn:microsoft.com/office/officeart/2008/layout/LinedList"/>
    <dgm:cxn modelId="{72863D19-769D-4FB4-AE7A-FC22D703CE2C}" type="presParOf" srcId="{1C0E375F-68D0-47C9-AC8F-23B113F40B36}" destId="{1083738E-D2F8-4AEC-8634-08BB16350B7E}" srcOrd="0" destOrd="0" presId="urn:microsoft.com/office/officeart/2008/layout/LinedList"/>
    <dgm:cxn modelId="{5FC23182-DCC3-4F55-94FA-E7BDC4AFFABE}" type="presParOf" srcId="{1C0E375F-68D0-47C9-AC8F-23B113F40B36}" destId="{6908AAE6-75A7-47CE-BCC4-68419F6B343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525BD3-548E-4B48-AB00-647BC924910C}">
      <dsp:nvSpPr>
        <dsp:cNvPr id="0" name=""/>
        <dsp:cNvSpPr/>
      </dsp:nvSpPr>
      <dsp:spPr>
        <a:xfrm>
          <a:off x="0" y="0"/>
          <a:ext cx="5906181"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F1756B-C513-4EF5-AE23-7D6D5A723ED8}">
      <dsp:nvSpPr>
        <dsp:cNvPr id="0" name=""/>
        <dsp:cNvSpPr/>
      </dsp:nvSpPr>
      <dsp:spPr>
        <a:xfrm>
          <a:off x="0" y="0"/>
          <a:ext cx="5906181" cy="261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Live voltage change during simulation was not possible as there was no variable ac voltage source in the proteus library.</a:t>
          </a:r>
        </a:p>
      </dsp:txBody>
      <dsp:txXfrm>
        <a:off x="0" y="0"/>
        <a:ext cx="5906181" cy="2615359"/>
      </dsp:txXfrm>
    </dsp:sp>
    <dsp:sp modelId="{340BD979-FAAC-432A-835E-CB6A46807652}">
      <dsp:nvSpPr>
        <dsp:cNvPr id="0" name=""/>
        <dsp:cNvSpPr/>
      </dsp:nvSpPr>
      <dsp:spPr>
        <a:xfrm>
          <a:off x="0" y="2615359"/>
          <a:ext cx="5906181" cy="0"/>
        </a:xfrm>
        <a:prstGeom prst="line">
          <a:avLst/>
        </a:prstGeom>
        <a:solidFill>
          <a:schemeClr val="accent2">
            <a:hueOff val="-1323373"/>
            <a:satOff val="1492"/>
            <a:lumOff val="3530"/>
            <a:alphaOff val="0"/>
          </a:schemeClr>
        </a:solidFill>
        <a:ln w="12700" cap="flat" cmpd="sng" algn="ctr">
          <a:solidFill>
            <a:schemeClr val="accent2">
              <a:hueOff val="-1323373"/>
              <a:satOff val="1492"/>
              <a:lumOff val="35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83738E-D2F8-4AEC-8634-08BB16350B7E}">
      <dsp:nvSpPr>
        <dsp:cNvPr id="0" name=""/>
        <dsp:cNvSpPr/>
      </dsp:nvSpPr>
      <dsp:spPr>
        <a:xfrm>
          <a:off x="0" y="2615359"/>
          <a:ext cx="5906181" cy="2615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In this design the microcontroller is powered by an independent source as connecting the microcontroller with the main power supply line might cause damage during the time when there is overvoltage.</a:t>
          </a:r>
        </a:p>
      </dsp:txBody>
      <dsp:txXfrm>
        <a:off x="0" y="2615359"/>
        <a:ext cx="5906181" cy="26153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6F15EC-E103-EA4C-8F3D-F70BFBFE368F}" type="datetimeFigureOut">
              <a:rPr lang="en-BD" smtClean="0"/>
              <a:t>07/29/2021</a:t>
            </a:fld>
            <a:endParaRPr lang="en-B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5D39E-BF79-5044-9B9C-292D64001D90}" type="slidenum">
              <a:rPr lang="en-BD" smtClean="0"/>
              <a:t>‹#›</a:t>
            </a:fld>
            <a:endParaRPr lang="en-BD"/>
          </a:p>
        </p:txBody>
      </p:sp>
    </p:spTree>
    <p:extLst>
      <p:ext uri="{BB962C8B-B14F-4D97-AF65-F5344CB8AC3E}">
        <p14:creationId xmlns:p14="http://schemas.microsoft.com/office/powerpoint/2010/main" val="1300343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GB"/>
              <a:t>Click to edit Master title style</a:t>
            </a:r>
            <a:endParaRPr lang="en-US"/>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21" name="Footer Placeholder 20"/>
          <p:cNvSpPr>
            <a:spLocks noGrp="1"/>
          </p:cNvSpPr>
          <p:nvPr>
            <p:ph type="ftr" sz="quarter" idx="11"/>
          </p:nvPr>
        </p:nvSpPr>
        <p:spPr>
          <a:xfrm>
            <a:off x="1453896" y="5211060"/>
            <a:ext cx="5905500" cy="228600"/>
          </a:xfrm>
          <a:prstGeom prst="rect">
            <a:avLst/>
          </a:prstGeom>
        </p:spPr>
        <p:txBody>
          <a:bodyPr/>
          <a:lstStyle>
            <a:lvl1pPr algn="l">
              <a:defRPr>
                <a:solidFill>
                  <a:schemeClr val="tx1">
                    <a:lumMod val="75000"/>
                    <a:lumOff val="25000"/>
                  </a:schemeClr>
                </a:solidFill>
              </a:defRPr>
            </a:lvl1pPr>
          </a:lstStyle>
          <a:p>
            <a:endParaRPr lang="en-BD"/>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E9C29D53-9981-884B-B5B6-B5743DF81FD1}" type="slidenum">
              <a:rPr lang="en-BD" smtClean="0"/>
              <a:t>‹#›</a:t>
            </a:fld>
            <a:endParaRPr lang="en-BD"/>
          </a:p>
        </p:txBody>
      </p:sp>
      <p:sp>
        <p:nvSpPr>
          <p:cNvPr id="23" name="Rectangle 22">
            <a:extLst>
              <a:ext uri="{FF2B5EF4-FFF2-40B4-BE49-F238E27FC236}">
                <a16:creationId xmlns:a16="http://schemas.microsoft.com/office/drawing/2014/main" id="{ACC9C879-EF2D-BA4E-B6A9-D4377737278E}"/>
              </a:ext>
            </a:extLst>
          </p:cNvPr>
          <p:cNvSpPr/>
          <p:nvPr userDrawn="1"/>
        </p:nvSpPr>
        <p:spPr>
          <a:xfrm>
            <a:off x="0" y="0"/>
            <a:ext cx="12192000" cy="15622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2400"/>
              <a:t>EEE 416 – Microprocessor and Embedded Systems Laboratory</a:t>
            </a:r>
          </a:p>
          <a:p>
            <a:pPr marL="0" marR="0" lvl="0" indent="0" algn="ctr" defTabSz="457200" rtl="0" eaLnBrk="1" fontAlgn="auto" latinLnBrk="0" hangingPunct="1">
              <a:lnSpc>
                <a:spcPct val="100000"/>
              </a:lnSpc>
              <a:spcBef>
                <a:spcPts val="0"/>
              </a:spcBef>
              <a:spcAft>
                <a:spcPts val="0"/>
              </a:spcAft>
              <a:buClrTx/>
              <a:buSzTx/>
              <a:buFontTx/>
              <a:buNone/>
              <a:tabLst/>
              <a:defRPr/>
            </a:pPr>
            <a:r>
              <a:rPr lang="en-BD" sz="2800"/>
              <a:t>Jan 2020 Level-4 Term-I Section A</a:t>
            </a:r>
          </a:p>
          <a:p>
            <a:pPr algn="ctr"/>
            <a:r>
              <a:rPr lang="en-BD" sz="3600"/>
              <a:t>Final Project Demonstration</a:t>
            </a:r>
          </a:p>
        </p:txBody>
      </p:sp>
      <p:sp>
        <p:nvSpPr>
          <p:cNvPr id="24" name="Rectangle 23">
            <a:extLst>
              <a:ext uri="{FF2B5EF4-FFF2-40B4-BE49-F238E27FC236}">
                <a16:creationId xmlns:a16="http://schemas.microsoft.com/office/drawing/2014/main" id="{A799C6A4-662A-4C47-AB70-4A7A449F40AE}"/>
              </a:ext>
            </a:extLst>
          </p:cNvPr>
          <p:cNvSpPr/>
          <p:nvPr userDrawn="1"/>
        </p:nvSpPr>
        <p:spPr>
          <a:xfrm>
            <a:off x="0" y="6068291"/>
            <a:ext cx="12192000" cy="78970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76525" indent="0" algn="l">
              <a:tabLst/>
            </a:pPr>
            <a:r>
              <a:rPr lang="en-BD" sz="2400"/>
              <a:t>Department of Electrical and Electronics Engineering</a:t>
            </a:r>
          </a:p>
          <a:p>
            <a:pPr marL="2676525" indent="0" algn="l">
              <a:tabLst/>
            </a:pPr>
            <a:r>
              <a:rPr lang="en-BD" sz="2400"/>
              <a:t>Bangladesh University of Engineering and Technology</a:t>
            </a:r>
          </a:p>
        </p:txBody>
      </p:sp>
      <p:pic>
        <p:nvPicPr>
          <p:cNvPr id="9" name="Graphic 8">
            <a:extLst>
              <a:ext uri="{FF2B5EF4-FFF2-40B4-BE49-F238E27FC236}">
                <a16:creationId xmlns:a16="http://schemas.microsoft.com/office/drawing/2014/main" id="{89B5FDC4-269D-0A46-8DED-E482158D83E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84048"/>
          <a:stretch/>
        </p:blipFill>
        <p:spPr>
          <a:xfrm>
            <a:off x="1828800" y="6123433"/>
            <a:ext cx="793630" cy="734567"/>
          </a:xfrm>
          <a:prstGeom prst="rect">
            <a:avLst/>
          </a:prstGeom>
        </p:spPr>
      </p:pic>
    </p:spTree>
    <p:extLst>
      <p:ext uri="{BB962C8B-B14F-4D97-AF65-F5344CB8AC3E}">
        <p14:creationId xmlns:p14="http://schemas.microsoft.com/office/powerpoint/2010/main" val="446892132"/>
      </p:ext>
    </p:extLst>
  </p:cSld>
  <p:clrMapOvr>
    <a:overrideClrMapping bg1="lt1" tx1="dk1" bg2="lt2" tx2="dk2" accent1="accent1" accent2="accent2" accent3="accent3" accent4="accent4" accent5="accent5" accent6="accent6" hlink="hlink" folHlink="folHlink"/>
  </p:clrMapOvr>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p:txBody>
          <a:bodyPr/>
          <a:lstStyle/>
          <a:p>
            <a:fld id="{E9C29D53-9981-884B-B5B6-B5743DF81FD1}" type="slidenum">
              <a:rPr lang="en-BD" smtClean="0"/>
              <a:t>‹#›</a:t>
            </a:fld>
            <a:endParaRPr lang="en-BD"/>
          </a:p>
        </p:txBody>
      </p:sp>
      <p:sp>
        <p:nvSpPr>
          <p:cNvPr id="10" name="Date Placeholder 5">
            <a:extLst>
              <a:ext uri="{FF2B5EF4-FFF2-40B4-BE49-F238E27FC236}">
                <a16:creationId xmlns:a16="http://schemas.microsoft.com/office/drawing/2014/main" id="{CD1030DA-C266-2642-A625-FA25A74306DD}"/>
              </a:ext>
            </a:extLst>
          </p:cNvPr>
          <p:cNvSpPr>
            <a:spLocks noGrp="1"/>
          </p:cNvSpPr>
          <p:nvPr>
            <p:ph type="dt" sz="half" idx="10"/>
          </p:nvPr>
        </p:nvSpPr>
        <p:spPr>
          <a:xfrm>
            <a:off x="432486" y="6501637"/>
            <a:ext cx="4825314" cy="375412"/>
          </a:xfrm>
        </p:spPr>
        <p:txBody>
          <a:bodyPr/>
          <a:lstStyle/>
          <a:p>
            <a:r>
              <a:rPr lang="en-US"/>
              <a:t>EEE 416 (2020) – Final Project Group A.XY</a:t>
            </a:r>
            <a:endParaRPr lang="en-BD"/>
          </a:p>
        </p:txBody>
      </p:sp>
      <p:sp>
        <p:nvSpPr>
          <p:cNvPr id="11" name="Footer Placeholder 6">
            <a:extLst>
              <a:ext uri="{FF2B5EF4-FFF2-40B4-BE49-F238E27FC236}">
                <a16:creationId xmlns:a16="http://schemas.microsoft.com/office/drawing/2014/main" id="{A63F09F2-96B8-3F4E-AA06-1C6A5FFDABA6}"/>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3219430870"/>
      </p:ext>
    </p:extLst>
  </p:cSld>
  <p:clrMapOvr>
    <a:masterClrMapping/>
  </p:clrMapOvr>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GB"/>
              <a:t>Click to edit Master title style</a:t>
            </a:r>
            <a:endParaRPr lang="en-US"/>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5321808" y="1344502"/>
            <a:ext cx="1554480" cy="530352"/>
          </a:xfrm>
          <a:prstGeom prst="rect">
            <a:avLst/>
          </a:prstGeom>
        </p:spPr>
        <p:txBody>
          <a:bodyPr/>
          <a:lstStyle>
            <a:lvl1pPr algn="ctr">
              <a:defRPr lang="en-US" sz="1300" kern="1200" spc="0" baseline="0">
                <a:solidFill>
                  <a:schemeClr val="tx1"/>
                </a:solidFill>
                <a:latin typeface="+mn-lt"/>
                <a:ea typeface="+mn-ea"/>
                <a:cs typeface="+mn-cs"/>
              </a:defRPr>
            </a:lvl1pPr>
          </a:lstStyle>
          <a:p>
            <a:fld id="{F9979AE2-2A78-1741-B569-5332A1EF6F1C}" type="datetime1">
              <a:rPr lang="en-US" smtClean="0"/>
              <a:t>7/29/2021</a:t>
            </a:fld>
            <a:endParaRPr lang="en-BD"/>
          </a:p>
        </p:txBody>
      </p:sp>
      <p:sp>
        <p:nvSpPr>
          <p:cNvPr id="5" name="Footer Placeholder 4"/>
          <p:cNvSpPr>
            <a:spLocks noGrp="1"/>
          </p:cNvSpPr>
          <p:nvPr>
            <p:ph type="ftr" sz="quarter" idx="11"/>
          </p:nvPr>
        </p:nvSpPr>
        <p:spPr>
          <a:xfrm>
            <a:off x="1453553" y="5211060"/>
            <a:ext cx="5907024" cy="228600"/>
          </a:xfrm>
          <a:prstGeom prst="rect">
            <a:avLst/>
          </a:prstGeom>
        </p:spPr>
        <p:txBody>
          <a:bodyPr/>
          <a:lstStyle>
            <a:lvl1pPr algn="l">
              <a:defRPr/>
            </a:lvl1pPr>
          </a:lstStyle>
          <a:p>
            <a:endParaRPr lang="en-BD"/>
          </a:p>
        </p:txBody>
      </p:sp>
      <p:sp>
        <p:nvSpPr>
          <p:cNvPr id="6" name="Slide Number Placeholder 5"/>
          <p:cNvSpPr>
            <a:spLocks noGrp="1"/>
          </p:cNvSpPr>
          <p:nvPr>
            <p:ph type="sldNum" sz="quarter" idx="12"/>
          </p:nvPr>
        </p:nvSpPr>
        <p:spPr>
          <a:xfrm>
            <a:off x="8604504" y="5211060"/>
            <a:ext cx="2112264" cy="228600"/>
          </a:xfrm>
        </p:spPr>
        <p:txBody>
          <a:bodyPr/>
          <a:lstStyle/>
          <a:p>
            <a:fld id="{E9C29D53-9981-884B-B5B6-B5743DF81FD1}" type="slidenum">
              <a:rPr lang="en-BD" smtClean="0"/>
              <a:t>‹#›</a:t>
            </a:fld>
            <a:endParaRPr lang="en-BD"/>
          </a:p>
        </p:txBody>
      </p:sp>
    </p:spTree>
    <p:extLst>
      <p:ext uri="{BB962C8B-B14F-4D97-AF65-F5344CB8AC3E}">
        <p14:creationId xmlns:p14="http://schemas.microsoft.com/office/powerpoint/2010/main" val="2811557223"/>
      </p:ext>
    </p:extLst>
  </p:cSld>
  <p:clrMapOvr>
    <a:overrideClrMapping bg1="lt1" tx1="dk1" bg2="lt2" tx2="dk2" accent1="accent1" accent2="accent2" accent3="accent3" accent4="accent4" accent5="accent5" accent6="accent6" hlink="hlink" folHlink="folHlink"/>
  </p:clrMapOvr>
  <p:hf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p:cNvSpPr>
            <a:spLocks noGrp="1"/>
          </p:cNvSpPr>
          <p:nvPr>
            <p:ph type="sldNum" sz="quarter" idx="12"/>
          </p:nvPr>
        </p:nvSpPr>
        <p:spPr/>
        <p:txBody>
          <a:bodyPr/>
          <a:lstStyle/>
          <a:p>
            <a:fld id="{E9C29D53-9981-884B-B5B6-B5743DF81FD1}" type="slidenum">
              <a:rPr lang="en-BD" smtClean="0"/>
              <a:t>‹#›</a:t>
            </a:fld>
            <a:endParaRPr lang="en-BD"/>
          </a:p>
        </p:txBody>
      </p:sp>
      <p:sp>
        <p:nvSpPr>
          <p:cNvPr id="9" name="Date Placeholder 5">
            <a:extLst>
              <a:ext uri="{FF2B5EF4-FFF2-40B4-BE49-F238E27FC236}">
                <a16:creationId xmlns:a16="http://schemas.microsoft.com/office/drawing/2014/main" id="{7A532869-E847-B04C-9454-B1BBC68D6D5E}"/>
              </a:ext>
            </a:extLst>
          </p:cNvPr>
          <p:cNvSpPr>
            <a:spLocks noGrp="1"/>
          </p:cNvSpPr>
          <p:nvPr>
            <p:ph type="dt" sz="half" idx="10"/>
          </p:nvPr>
        </p:nvSpPr>
        <p:spPr>
          <a:xfrm>
            <a:off x="432486" y="6501637"/>
            <a:ext cx="4825314" cy="375412"/>
          </a:xfrm>
        </p:spPr>
        <p:txBody>
          <a:bodyPr/>
          <a:lstStyle/>
          <a:p>
            <a:r>
              <a:rPr lang="en-US"/>
              <a:t>EEE 416 (2020) – Final Project Group A.XY</a:t>
            </a:r>
            <a:endParaRPr lang="en-BD"/>
          </a:p>
        </p:txBody>
      </p:sp>
      <p:sp>
        <p:nvSpPr>
          <p:cNvPr id="10" name="Footer Placeholder 6">
            <a:extLst>
              <a:ext uri="{FF2B5EF4-FFF2-40B4-BE49-F238E27FC236}">
                <a16:creationId xmlns:a16="http://schemas.microsoft.com/office/drawing/2014/main" id="{39C3B094-71D1-654C-855E-07B8BFC1B41C}"/>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4237455634"/>
      </p:ext>
    </p:extLst>
  </p:cSld>
  <p:clrMapOvr>
    <a:masterClrMapping/>
  </p:clrMapOvr>
  <p:hf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Slide Number Placeholder 8"/>
          <p:cNvSpPr>
            <a:spLocks noGrp="1"/>
          </p:cNvSpPr>
          <p:nvPr>
            <p:ph type="sldNum" sz="quarter" idx="12"/>
          </p:nvPr>
        </p:nvSpPr>
        <p:spPr/>
        <p:txBody>
          <a:bodyPr/>
          <a:lstStyle/>
          <a:p>
            <a:fld id="{E9C29D53-9981-884B-B5B6-B5743DF81FD1}" type="slidenum">
              <a:rPr lang="en-BD" smtClean="0"/>
              <a:t>‹#›</a:t>
            </a:fld>
            <a:endParaRPr lang="en-BD"/>
          </a:p>
        </p:txBody>
      </p:sp>
      <p:sp>
        <p:nvSpPr>
          <p:cNvPr id="10" name="Date Placeholder 5">
            <a:extLst>
              <a:ext uri="{FF2B5EF4-FFF2-40B4-BE49-F238E27FC236}">
                <a16:creationId xmlns:a16="http://schemas.microsoft.com/office/drawing/2014/main" id="{3AA596F9-6385-224E-8B6A-509678335D14}"/>
              </a:ext>
            </a:extLst>
          </p:cNvPr>
          <p:cNvSpPr>
            <a:spLocks noGrp="1"/>
          </p:cNvSpPr>
          <p:nvPr>
            <p:ph type="dt" sz="half" idx="10"/>
          </p:nvPr>
        </p:nvSpPr>
        <p:spPr>
          <a:xfrm>
            <a:off x="432486" y="6501637"/>
            <a:ext cx="4825314" cy="375412"/>
          </a:xfrm>
        </p:spPr>
        <p:txBody>
          <a:bodyPr/>
          <a:lstStyle/>
          <a:p>
            <a:r>
              <a:rPr lang="en-US"/>
              <a:t>EEE 416 (2020) – Final Project Group A.XY</a:t>
            </a:r>
            <a:endParaRPr lang="en-BD"/>
          </a:p>
        </p:txBody>
      </p:sp>
      <p:sp>
        <p:nvSpPr>
          <p:cNvPr id="11" name="Footer Placeholder 6">
            <a:extLst>
              <a:ext uri="{FF2B5EF4-FFF2-40B4-BE49-F238E27FC236}">
                <a16:creationId xmlns:a16="http://schemas.microsoft.com/office/drawing/2014/main" id="{1CB05F73-B36B-5A48-81EA-E76B135758B3}"/>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3184022701"/>
      </p:ext>
    </p:extLst>
  </p:cSld>
  <p:clrMapOvr>
    <a:masterClrMapping/>
  </p:clrMapOvr>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5" name="Slide Number Placeholder 4"/>
          <p:cNvSpPr>
            <a:spLocks noGrp="1"/>
          </p:cNvSpPr>
          <p:nvPr>
            <p:ph type="sldNum" sz="quarter" idx="12"/>
          </p:nvPr>
        </p:nvSpPr>
        <p:spPr/>
        <p:txBody>
          <a:bodyPr/>
          <a:lstStyle/>
          <a:p>
            <a:fld id="{E9C29D53-9981-884B-B5B6-B5743DF81FD1}" type="slidenum">
              <a:rPr lang="en-BD" smtClean="0"/>
              <a:t>‹#›</a:t>
            </a:fld>
            <a:endParaRPr lang="en-BD"/>
          </a:p>
        </p:txBody>
      </p:sp>
      <p:sp>
        <p:nvSpPr>
          <p:cNvPr id="6" name="Date Placeholder 5">
            <a:extLst>
              <a:ext uri="{FF2B5EF4-FFF2-40B4-BE49-F238E27FC236}">
                <a16:creationId xmlns:a16="http://schemas.microsoft.com/office/drawing/2014/main" id="{24A8BE3A-860F-304A-9628-0D1C6721E98C}"/>
              </a:ext>
            </a:extLst>
          </p:cNvPr>
          <p:cNvSpPr>
            <a:spLocks noGrp="1"/>
          </p:cNvSpPr>
          <p:nvPr>
            <p:ph type="dt" sz="half" idx="10"/>
          </p:nvPr>
        </p:nvSpPr>
        <p:spPr>
          <a:xfrm>
            <a:off x="432486" y="6501637"/>
            <a:ext cx="4825314" cy="375412"/>
          </a:xfrm>
        </p:spPr>
        <p:txBody>
          <a:bodyPr/>
          <a:lstStyle/>
          <a:p>
            <a:r>
              <a:rPr lang="en-US"/>
              <a:t>EEE 416 (2020) – Final Project Group A.XY</a:t>
            </a:r>
            <a:endParaRPr lang="en-BD"/>
          </a:p>
        </p:txBody>
      </p:sp>
      <p:sp>
        <p:nvSpPr>
          <p:cNvPr id="7" name="Footer Placeholder 6">
            <a:extLst>
              <a:ext uri="{FF2B5EF4-FFF2-40B4-BE49-F238E27FC236}">
                <a16:creationId xmlns:a16="http://schemas.microsoft.com/office/drawing/2014/main" id="{78BF763A-9E9F-6745-958E-87128C40B814}"/>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1448220753"/>
      </p:ext>
    </p:extLst>
  </p:cSld>
  <p:clrMapOvr>
    <a:masterClrMapping/>
  </p:clrMapOvr>
  <p:hf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9C29D53-9981-884B-B5B6-B5743DF81FD1}" type="slidenum">
              <a:rPr lang="en-BD" smtClean="0"/>
              <a:t>‹#›</a:t>
            </a:fld>
            <a:endParaRPr lang="en-BD"/>
          </a:p>
        </p:txBody>
      </p:sp>
      <p:sp>
        <p:nvSpPr>
          <p:cNvPr id="5" name="Date Placeholder 5">
            <a:extLst>
              <a:ext uri="{FF2B5EF4-FFF2-40B4-BE49-F238E27FC236}">
                <a16:creationId xmlns:a16="http://schemas.microsoft.com/office/drawing/2014/main" id="{7E522AF0-01E9-C04B-A4BD-1E790BA6B079}"/>
              </a:ext>
            </a:extLst>
          </p:cNvPr>
          <p:cNvSpPr>
            <a:spLocks noGrp="1"/>
          </p:cNvSpPr>
          <p:nvPr>
            <p:ph type="dt" sz="half" idx="10"/>
          </p:nvPr>
        </p:nvSpPr>
        <p:spPr>
          <a:xfrm>
            <a:off x="432486" y="6501637"/>
            <a:ext cx="4825314" cy="375412"/>
          </a:xfrm>
        </p:spPr>
        <p:txBody>
          <a:bodyPr/>
          <a:lstStyle/>
          <a:p>
            <a:r>
              <a:rPr lang="en-US"/>
              <a:t>EEE 416 (2020) – Final Project Group A.XY</a:t>
            </a:r>
            <a:endParaRPr lang="en-BD"/>
          </a:p>
        </p:txBody>
      </p:sp>
      <p:sp>
        <p:nvSpPr>
          <p:cNvPr id="6" name="Footer Placeholder 6">
            <a:extLst>
              <a:ext uri="{FF2B5EF4-FFF2-40B4-BE49-F238E27FC236}">
                <a16:creationId xmlns:a16="http://schemas.microsoft.com/office/drawing/2014/main" id="{6FE88DDB-FE65-5846-A692-EED395E9C200}"/>
              </a:ext>
            </a:extLst>
          </p:cNvPr>
          <p:cNvSpPr>
            <a:spLocks noGrp="1"/>
          </p:cNvSpPr>
          <p:nvPr>
            <p:ph type="ftr" sz="quarter" idx="11"/>
          </p:nvPr>
        </p:nvSpPr>
        <p:spPr>
          <a:xfrm>
            <a:off x="5257800" y="6482588"/>
            <a:ext cx="6153150" cy="375412"/>
          </a:xfrm>
        </p:spPr>
        <p:txBody>
          <a:bodyPr/>
          <a:lstStyle/>
          <a:p>
            <a:r>
              <a:rPr lang="en-BD"/>
              <a:t>Title of the Project</a:t>
            </a:r>
          </a:p>
        </p:txBody>
      </p:sp>
    </p:spTree>
    <p:extLst>
      <p:ext uri="{BB962C8B-B14F-4D97-AF65-F5344CB8AC3E}">
        <p14:creationId xmlns:p14="http://schemas.microsoft.com/office/powerpoint/2010/main" val="3970478218"/>
      </p:ext>
    </p:extLst>
  </p:cSld>
  <p:clrMapOvr>
    <a:masterClrMapping/>
  </p:clrMapOvr>
  <p:hf sldNum="0" hdr="0" ftr="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52ED7D-C8C9-FC45-9D41-2B197068D5F8}"/>
              </a:ext>
            </a:extLst>
          </p:cNvPr>
          <p:cNvSpPr/>
          <p:nvPr userDrawn="1"/>
        </p:nvSpPr>
        <p:spPr>
          <a:xfrm>
            <a:off x="51125" y="6457189"/>
            <a:ext cx="12192000" cy="41316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a:p>
        </p:txBody>
      </p:sp>
      <p:sp>
        <p:nvSpPr>
          <p:cNvPr id="2" name="Title Placeholder 1"/>
          <p:cNvSpPr>
            <a:spLocks noGrp="1"/>
          </p:cNvSpPr>
          <p:nvPr>
            <p:ph type="title"/>
          </p:nvPr>
        </p:nvSpPr>
        <p:spPr>
          <a:xfrm>
            <a:off x="1066800" y="459714"/>
            <a:ext cx="10058400" cy="729006"/>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1066800" y="1493520"/>
            <a:ext cx="10058400" cy="454152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Slide Number Placeholder 5"/>
          <p:cNvSpPr>
            <a:spLocks noGrp="1"/>
          </p:cNvSpPr>
          <p:nvPr>
            <p:ph type="sldNum" sz="quarter" idx="4"/>
          </p:nvPr>
        </p:nvSpPr>
        <p:spPr>
          <a:xfrm>
            <a:off x="11410950" y="6501638"/>
            <a:ext cx="521970" cy="308530"/>
          </a:xfrm>
          <a:prstGeom prst="rect">
            <a:avLst/>
          </a:prstGeom>
        </p:spPr>
        <p:txBody>
          <a:bodyPr vert="horz" lIns="91440" tIns="45720" rIns="91440" bIns="45720" rtlCol="0" anchor="b"/>
          <a:lstStyle>
            <a:lvl1pPr algn="r">
              <a:defRPr sz="1400" b="1">
                <a:solidFill>
                  <a:schemeClr val="bg1"/>
                </a:solidFill>
              </a:defRPr>
            </a:lvl1pPr>
          </a:lstStyle>
          <a:p>
            <a:fld id="{E9C29D53-9981-884B-B5B6-B5743DF81FD1}" type="slidenum">
              <a:rPr lang="en-BD" smtClean="0"/>
              <a:pPr/>
              <a:t>‹#›</a:t>
            </a:fld>
            <a:endParaRPr lang="en-BD"/>
          </a:p>
        </p:txBody>
      </p:sp>
      <p:pic>
        <p:nvPicPr>
          <p:cNvPr id="9" name="Graphic 8">
            <a:extLst>
              <a:ext uri="{FF2B5EF4-FFF2-40B4-BE49-F238E27FC236}">
                <a16:creationId xmlns:a16="http://schemas.microsoft.com/office/drawing/2014/main" id="{8D083A58-BF4A-C247-A39E-31621332A2F9}"/>
              </a:ext>
            </a:extLst>
          </p:cNvPr>
          <p:cNvPicPr>
            <a:picLocks noChangeAspect="1"/>
          </p:cNvPicPr>
          <p:nvPr userDrawn="1"/>
        </p:nvPicPr>
        <p:blipFill rotWithShape="1">
          <a:blip r:embed="rId9">
            <a:extLst>
              <a:ext uri="{96DAC541-7B7A-43D3-8B79-37D633B846F1}">
                <asvg:svgBlip xmlns:asvg="http://schemas.microsoft.com/office/drawing/2016/SVG/main" r:embed="rId10"/>
              </a:ext>
            </a:extLst>
          </a:blip>
          <a:srcRect r="84048"/>
          <a:stretch/>
        </p:blipFill>
        <p:spPr>
          <a:xfrm>
            <a:off x="51125" y="6457189"/>
            <a:ext cx="381361" cy="352979"/>
          </a:xfrm>
          <a:prstGeom prst="rect">
            <a:avLst/>
          </a:prstGeom>
        </p:spPr>
      </p:pic>
      <p:sp>
        <p:nvSpPr>
          <p:cNvPr id="10" name="Date Placeholder 5">
            <a:extLst>
              <a:ext uri="{FF2B5EF4-FFF2-40B4-BE49-F238E27FC236}">
                <a16:creationId xmlns:a16="http://schemas.microsoft.com/office/drawing/2014/main" id="{576C60AE-BF9F-E948-A464-57EC6013BD0B}"/>
              </a:ext>
            </a:extLst>
          </p:cNvPr>
          <p:cNvSpPr>
            <a:spLocks noGrp="1"/>
          </p:cNvSpPr>
          <p:nvPr>
            <p:ph type="dt" sz="half" idx="2"/>
          </p:nvPr>
        </p:nvSpPr>
        <p:spPr>
          <a:xfrm>
            <a:off x="432486" y="6501637"/>
            <a:ext cx="4920564" cy="394119"/>
          </a:xfrm>
          <a:prstGeom prst="rect">
            <a:avLst/>
          </a:prstGeom>
        </p:spPr>
        <p:txBody>
          <a:bodyPr/>
          <a:lstStyle>
            <a:lvl1pPr>
              <a:defRPr>
                <a:solidFill>
                  <a:schemeClr val="bg1"/>
                </a:solidFill>
              </a:defRPr>
            </a:lvl1pPr>
          </a:lstStyle>
          <a:p>
            <a:r>
              <a:rPr lang="en-US"/>
              <a:t>EEE 416 (2020) – Final Project Group A.XY</a:t>
            </a:r>
            <a:endParaRPr lang="en-BD"/>
          </a:p>
        </p:txBody>
      </p:sp>
      <p:sp>
        <p:nvSpPr>
          <p:cNvPr id="11" name="Footer Placeholder 6">
            <a:extLst>
              <a:ext uri="{FF2B5EF4-FFF2-40B4-BE49-F238E27FC236}">
                <a16:creationId xmlns:a16="http://schemas.microsoft.com/office/drawing/2014/main" id="{DCD1120D-AD02-624F-AC7B-A52A109ECB59}"/>
              </a:ext>
            </a:extLst>
          </p:cNvPr>
          <p:cNvSpPr>
            <a:spLocks noGrp="1"/>
          </p:cNvSpPr>
          <p:nvPr>
            <p:ph type="ftr" sz="quarter" idx="3"/>
          </p:nvPr>
        </p:nvSpPr>
        <p:spPr>
          <a:xfrm>
            <a:off x="5353050" y="6482588"/>
            <a:ext cx="6057900" cy="375412"/>
          </a:xfrm>
          <a:prstGeom prst="rect">
            <a:avLst/>
          </a:prstGeom>
        </p:spPr>
        <p:txBody>
          <a:bodyPr/>
          <a:lstStyle>
            <a:lvl1pPr>
              <a:defRPr>
                <a:solidFill>
                  <a:schemeClr val="bg1"/>
                </a:solidFill>
              </a:defRPr>
            </a:lvl1pPr>
          </a:lstStyle>
          <a:p>
            <a:pPr algn="ctr"/>
            <a:r>
              <a:rPr lang="en-BD"/>
              <a:t>Title of the Project</a:t>
            </a:r>
          </a:p>
        </p:txBody>
      </p:sp>
    </p:spTree>
    <p:extLst>
      <p:ext uri="{BB962C8B-B14F-4D97-AF65-F5344CB8AC3E}">
        <p14:creationId xmlns:p14="http://schemas.microsoft.com/office/powerpoint/2010/main" val="415582776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Lst>
  <p:hf sldNum="0" hdr="0" ftr="0"/>
  <p:txStyles>
    <p:title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2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20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8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electronics-lab.com/project/atmega64-development-board/pcb_layout-4/"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www.alldatasheet.com/view.jsp?Searchword=Irf540%20datasheet&amp;gclid=CjwKCAjwgISIBhBfEiwALE19Se-YWNmCKHELvi1W34DGLMwYtGmy9618Dk2r0D5a4m65V_mQ0gBAUBoCfZcQAvD_BwE&amp;fbclid=IwAR2RBxTMbDqrJpRa_oAzzf4MzhKFN8KeZ_L7IzePPgOcvZXpNRRWTl_gWxg" TargetMode="External"/><Relationship Id="rId2" Type="http://schemas.openxmlformats.org/officeDocument/2006/relationships/hyperlink" Target="https://pdf1.alldatasheet.com/datasheet-pdf/view/201588/STMICROELECTRONICS/STM32F103C6.html" TargetMode="External"/><Relationship Id="rId1" Type="http://schemas.openxmlformats.org/officeDocument/2006/relationships/slideLayout" Target="../slideLayouts/slideLayout2.xml"/><Relationship Id="rId4" Type="http://schemas.openxmlformats.org/officeDocument/2006/relationships/hyperlink" Target="https://www.alldatasheet.com/view.jsp?Searchword=Lm339%20datasheet&amp;gclid=CjwKCAjwgISIBhBfEiwALE19SWUDzAa8ohoZaRpWowEGKEHUA3Z_6453KZUUkh0k_80SxKZzoUhi-RoC_l0QAvD_BwE&amp;fbclid=IwAR3-yF5OXz1ZiI2tDoUphib6ZT3vgpngwWi8zfFAm24umYYv2bjkQbFsP3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youtu.be/bX9m7KwA-8Y" TargetMode="External"/><Relationship Id="rId2" Type="http://schemas.openxmlformats.org/officeDocument/2006/relationships/hyperlink" Target="https://youtu.be/gL8OoS9E1rw" TargetMode="External"/><Relationship Id="rId1" Type="http://schemas.openxmlformats.org/officeDocument/2006/relationships/slideLayout" Target="../slideLayouts/slideLayout2.xml"/><Relationship Id="rId5" Type="http://schemas.openxmlformats.org/officeDocument/2006/relationships/hyperlink" Target="https://www.engineersgarage.com/accessing-ports-of-stm32-microcontroller/" TargetMode="External"/><Relationship Id="rId4" Type="http://schemas.openxmlformats.org/officeDocument/2006/relationships/hyperlink" Target="https://youtu.be/rfBeq-Fu0hc"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4" name="Picture 6">
            <a:extLst>
              <a:ext uri="{FF2B5EF4-FFF2-40B4-BE49-F238E27FC236}">
                <a16:creationId xmlns:a16="http://schemas.microsoft.com/office/drawing/2014/main" id="{E2BF8965-C4C8-4925-BA88-0343876E1052}"/>
              </a:ext>
            </a:extLst>
          </p:cNvPr>
          <p:cNvPicPr>
            <a:picLocks noChangeAspect="1"/>
          </p:cNvPicPr>
          <p:nvPr/>
        </p:nvPicPr>
        <p:blipFill rotWithShape="1">
          <a:blip r:embed="rId2"/>
          <a:srcRect l="339" t="2500" r="-269" b="2187"/>
          <a:stretch/>
        </p:blipFill>
        <p:spPr>
          <a:xfrm>
            <a:off x="2718" y="1529291"/>
            <a:ext cx="12186633" cy="4585934"/>
          </a:xfrm>
          <a:prstGeom prst="rect">
            <a:avLst/>
          </a:prstGeom>
        </p:spPr>
      </p:pic>
      <p:sp>
        <p:nvSpPr>
          <p:cNvPr id="13" name="Rectangle 12">
            <a:extLst>
              <a:ext uri="{FF2B5EF4-FFF2-40B4-BE49-F238E27FC236}">
                <a16:creationId xmlns:a16="http://schemas.microsoft.com/office/drawing/2014/main" id="{2805EC19-80C4-4CCE-9F62-9CC9B94CD23C}"/>
              </a:ext>
            </a:extLst>
          </p:cNvPr>
          <p:cNvSpPr/>
          <p:nvPr/>
        </p:nvSpPr>
        <p:spPr>
          <a:xfrm>
            <a:off x="4601" y="923483"/>
            <a:ext cx="12191999" cy="5181245"/>
          </a:xfrm>
          <a:prstGeom prst="rect">
            <a:avLst/>
          </a:prstGeom>
          <a:solidFill>
            <a:srgbClr val="FFFFFF">
              <a:alpha val="8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46C925-AD3C-084C-A393-173805EA7DAE}"/>
              </a:ext>
            </a:extLst>
          </p:cNvPr>
          <p:cNvSpPr>
            <a:spLocks noGrp="1"/>
          </p:cNvSpPr>
          <p:nvPr>
            <p:ph type="ctrTitle"/>
          </p:nvPr>
        </p:nvSpPr>
        <p:spPr>
          <a:xfrm>
            <a:off x="1771940" y="1775977"/>
            <a:ext cx="9068586" cy="1580405"/>
          </a:xfrm>
        </p:spPr>
        <p:txBody>
          <a:bodyPr/>
          <a:lstStyle/>
          <a:p>
            <a:r>
              <a:rPr lang="en-BD" sz="5400" b="1"/>
              <a:t>Overvoltage protection</a:t>
            </a:r>
            <a:endParaRPr lang="en-US" b="1"/>
          </a:p>
        </p:txBody>
      </p:sp>
      <p:sp>
        <p:nvSpPr>
          <p:cNvPr id="3" name="Subtitle 2">
            <a:extLst>
              <a:ext uri="{FF2B5EF4-FFF2-40B4-BE49-F238E27FC236}">
                <a16:creationId xmlns:a16="http://schemas.microsoft.com/office/drawing/2014/main" id="{17F0DBAF-7D79-1641-9F57-35E40E2F3CCD}"/>
              </a:ext>
            </a:extLst>
          </p:cNvPr>
          <p:cNvSpPr>
            <a:spLocks noGrp="1"/>
          </p:cNvSpPr>
          <p:nvPr>
            <p:ph type="subTitle" idx="1"/>
          </p:nvPr>
        </p:nvSpPr>
        <p:spPr>
          <a:xfrm>
            <a:off x="1491175" y="5326165"/>
            <a:ext cx="2350475" cy="885432"/>
          </a:xfrm>
        </p:spPr>
        <p:txBody>
          <a:bodyPr vert="horz" lIns="91440" tIns="45720" rIns="91440" bIns="45720" rtlCol="0" anchor="t">
            <a:normAutofit/>
          </a:bodyPr>
          <a:lstStyle/>
          <a:p>
            <a:r>
              <a:rPr lang="en-BD" sz="1200"/>
              <a:t>Syed </a:t>
            </a:r>
            <a:r>
              <a:rPr lang="en-BD" sz="1200" err="1"/>
              <a:t>Mortuza</a:t>
            </a:r>
            <a:r>
              <a:rPr lang="en-BD" sz="1200"/>
              <a:t> Hasan</a:t>
            </a:r>
            <a:endParaRPr lang="en-US" sz="1200"/>
          </a:p>
          <a:p>
            <a:r>
              <a:rPr lang="en-BD" sz="2000"/>
              <a:t>1606108</a:t>
            </a:r>
          </a:p>
        </p:txBody>
      </p:sp>
      <p:pic>
        <p:nvPicPr>
          <p:cNvPr id="1026" name="Picture 2" descr="We Get Your Visa for Iran - Visa on Arrival | AriaMedTour">
            <a:extLst>
              <a:ext uri="{FF2B5EF4-FFF2-40B4-BE49-F238E27FC236}">
                <a16:creationId xmlns:a16="http://schemas.microsoft.com/office/drawing/2014/main" id="{3858C5C2-70BE-814B-8762-8829283F21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818" y="3982702"/>
            <a:ext cx="1343463" cy="1343463"/>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2">
            <a:extLst>
              <a:ext uri="{FF2B5EF4-FFF2-40B4-BE49-F238E27FC236}">
                <a16:creationId xmlns:a16="http://schemas.microsoft.com/office/drawing/2014/main" id="{73D65FC9-0D80-444D-8239-028EF0E63ED0}"/>
              </a:ext>
            </a:extLst>
          </p:cNvPr>
          <p:cNvSpPr txBox="1">
            <a:spLocks/>
          </p:cNvSpPr>
          <p:nvPr/>
        </p:nvSpPr>
        <p:spPr>
          <a:xfrm>
            <a:off x="3863924" y="5326165"/>
            <a:ext cx="2350475" cy="885432"/>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BD" sz="1200"/>
              <a:t>Mehedi Hasan Emon</a:t>
            </a:r>
          </a:p>
          <a:p>
            <a:r>
              <a:rPr lang="en-BD" sz="2000"/>
              <a:t>1606113</a:t>
            </a:r>
          </a:p>
        </p:txBody>
      </p:sp>
      <p:pic>
        <p:nvPicPr>
          <p:cNvPr id="6" name="Picture 2" descr="We Get Your Visa for Iran - Visa on Arrival | AriaMedTour">
            <a:extLst>
              <a:ext uri="{FF2B5EF4-FFF2-40B4-BE49-F238E27FC236}">
                <a16:creationId xmlns:a16="http://schemas.microsoft.com/office/drawing/2014/main" id="{8C1E2448-7174-D146-87EA-2E00E125DA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8567" y="3982702"/>
            <a:ext cx="1343463" cy="1343463"/>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C185C57D-A765-0B46-AE76-AD4244F426AB}"/>
              </a:ext>
            </a:extLst>
          </p:cNvPr>
          <p:cNvSpPr txBox="1">
            <a:spLocks/>
          </p:cNvSpPr>
          <p:nvPr/>
        </p:nvSpPr>
        <p:spPr>
          <a:xfrm>
            <a:off x="6117109" y="5333200"/>
            <a:ext cx="2350475" cy="885432"/>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BD" sz="1200"/>
              <a:t>Tanvir Anjum</a:t>
            </a:r>
            <a:endParaRPr lang="en-US" sz="1200"/>
          </a:p>
          <a:p>
            <a:r>
              <a:rPr lang="en-BD" sz="2000"/>
              <a:t>1606115</a:t>
            </a:r>
          </a:p>
        </p:txBody>
      </p:sp>
      <p:pic>
        <p:nvPicPr>
          <p:cNvPr id="8" name="Picture 2" descr="We Get Your Visa for Iran - Visa on Arrival | AriaMedTour">
            <a:extLst>
              <a:ext uri="{FF2B5EF4-FFF2-40B4-BE49-F238E27FC236}">
                <a16:creationId xmlns:a16="http://schemas.microsoft.com/office/drawing/2014/main" id="{9DBEAE45-EACB-644E-B57B-BF1FCD177D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1752" y="3989737"/>
            <a:ext cx="1343463" cy="1343463"/>
          </a:xfrm>
          <a:prstGeom prst="rect">
            <a:avLst/>
          </a:prstGeom>
          <a:noFill/>
          <a:extLst>
            <a:ext uri="{909E8E84-426E-40DD-AFC4-6F175D3DCCD1}">
              <a14:hiddenFill xmlns:a14="http://schemas.microsoft.com/office/drawing/2010/main">
                <a:solidFill>
                  <a:srgbClr val="FFFFFF"/>
                </a:solidFill>
              </a14:hiddenFill>
            </a:ext>
          </a:extLst>
        </p:spPr>
      </p:pic>
      <p:sp>
        <p:nvSpPr>
          <p:cNvPr id="9" name="Subtitle 2">
            <a:extLst>
              <a:ext uri="{FF2B5EF4-FFF2-40B4-BE49-F238E27FC236}">
                <a16:creationId xmlns:a16="http://schemas.microsoft.com/office/drawing/2014/main" id="{C7A885CF-D2B7-2D4F-9C5B-F2B757DB520C}"/>
              </a:ext>
            </a:extLst>
          </p:cNvPr>
          <p:cNvSpPr txBox="1">
            <a:spLocks/>
          </p:cNvSpPr>
          <p:nvPr/>
        </p:nvSpPr>
        <p:spPr>
          <a:xfrm>
            <a:off x="8490051" y="5323751"/>
            <a:ext cx="2350475" cy="885432"/>
          </a:xfrm>
          <a:prstGeom prst="rect">
            <a:avLst/>
          </a:prstGeom>
        </p:spPr>
        <p:txBody>
          <a:bodyPr vert="horz" lIns="91440" tIns="45720" rIns="91440" bIns="45720" rtlCol="0" anchor="t">
            <a:normAutofit/>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BD" sz="1200"/>
              <a:t>Minhajur Rahman</a:t>
            </a:r>
          </a:p>
          <a:p>
            <a:r>
              <a:rPr lang="en-BD" sz="2000"/>
              <a:t>1606126</a:t>
            </a:r>
          </a:p>
        </p:txBody>
      </p:sp>
      <p:sp>
        <p:nvSpPr>
          <p:cNvPr id="11" name="Subtitle 2">
            <a:extLst>
              <a:ext uri="{FF2B5EF4-FFF2-40B4-BE49-F238E27FC236}">
                <a16:creationId xmlns:a16="http://schemas.microsoft.com/office/drawing/2014/main" id="{6D4ABD83-8F2E-FD4E-B18C-2299D6E2E152}"/>
              </a:ext>
            </a:extLst>
          </p:cNvPr>
          <p:cNvSpPr txBox="1">
            <a:spLocks/>
          </p:cNvSpPr>
          <p:nvPr/>
        </p:nvSpPr>
        <p:spPr>
          <a:xfrm>
            <a:off x="4469910" y="3364320"/>
            <a:ext cx="3492978" cy="437197"/>
          </a:xfrm>
          <a:prstGeom prst="rect">
            <a:avLst/>
          </a:prstGeom>
        </p:spPr>
        <p:txBody>
          <a:bodyPr vert="horz" lIns="91440" tIns="45720" rIns="91440" bIns="45720" rtlCol="0" anchor="t">
            <a:normAutofit fontScale="92500"/>
          </a:bodyPr>
          <a:lstStyle>
            <a:lvl1pPr marL="0" indent="0" algn="ctr" defTabSz="914400" rtl="0" eaLnBrk="1" latinLnBrk="0" hangingPunct="1">
              <a:lnSpc>
                <a:spcPct val="100000"/>
              </a:lnSpc>
              <a:spcBef>
                <a:spcPts val="0"/>
              </a:spcBef>
              <a:spcAft>
                <a:spcPts val="0"/>
              </a:spcAft>
              <a:buClr>
                <a:schemeClr val="tx1">
                  <a:lumMod val="85000"/>
                  <a:lumOff val="15000"/>
                </a:schemeClr>
              </a:buClr>
              <a:buFont typeface="Garamond" pitchFamily="18" charset="0"/>
              <a:buNone/>
              <a:defRPr sz="1600" kern="1200" spc="80" baseline="0">
                <a:solidFill>
                  <a:schemeClr val="tx1"/>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BD" sz="2000" b="1" cap="small"/>
              <a:t>Submitted by – Group B2.14</a:t>
            </a:r>
            <a:endParaRPr lang="en-BD" sz="2800" cap="small"/>
          </a:p>
        </p:txBody>
      </p:sp>
      <p:pic>
        <p:nvPicPr>
          <p:cNvPr id="10" name="Picture 11">
            <a:extLst>
              <a:ext uri="{FF2B5EF4-FFF2-40B4-BE49-F238E27FC236}">
                <a16:creationId xmlns:a16="http://schemas.microsoft.com/office/drawing/2014/main" id="{12A3D5B9-3742-4D4B-B705-0C132215F5E4}"/>
              </a:ext>
            </a:extLst>
          </p:cNvPr>
          <p:cNvPicPr>
            <a:picLocks noChangeAspect="1"/>
          </p:cNvPicPr>
          <p:nvPr/>
        </p:nvPicPr>
        <p:blipFill>
          <a:blip r:embed="rId4"/>
          <a:stretch>
            <a:fillRect/>
          </a:stretch>
        </p:blipFill>
        <p:spPr>
          <a:xfrm>
            <a:off x="4379344" y="3979000"/>
            <a:ext cx="1348596" cy="1372908"/>
          </a:xfrm>
          <a:prstGeom prst="rect">
            <a:avLst/>
          </a:prstGeom>
        </p:spPr>
      </p:pic>
      <p:pic>
        <p:nvPicPr>
          <p:cNvPr id="12" name="Picture 12">
            <a:extLst>
              <a:ext uri="{FF2B5EF4-FFF2-40B4-BE49-F238E27FC236}">
                <a16:creationId xmlns:a16="http://schemas.microsoft.com/office/drawing/2014/main" id="{F5E6E0BC-BDFB-496B-95AE-455D25502A1D}"/>
              </a:ext>
            </a:extLst>
          </p:cNvPr>
          <p:cNvPicPr>
            <a:picLocks noChangeAspect="1"/>
          </p:cNvPicPr>
          <p:nvPr/>
        </p:nvPicPr>
        <p:blipFill>
          <a:blip r:embed="rId5"/>
          <a:stretch>
            <a:fillRect/>
          </a:stretch>
        </p:blipFill>
        <p:spPr>
          <a:xfrm>
            <a:off x="2012830" y="3874698"/>
            <a:ext cx="1480868" cy="1452114"/>
          </a:xfrm>
          <a:prstGeom prst="rect">
            <a:avLst/>
          </a:prstGeom>
        </p:spPr>
      </p:pic>
      <p:pic>
        <p:nvPicPr>
          <p:cNvPr id="21" name="Picture 21">
            <a:extLst>
              <a:ext uri="{FF2B5EF4-FFF2-40B4-BE49-F238E27FC236}">
                <a16:creationId xmlns:a16="http://schemas.microsoft.com/office/drawing/2014/main" id="{8CFE72B2-A050-4253-82D3-6EB32777B09C}"/>
              </a:ext>
            </a:extLst>
          </p:cNvPr>
          <p:cNvPicPr>
            <a:picLocks noChangeAspect="1"/>
          </p:cNvPicPr>
          <p:nvPr/>
        </p:nvPicPr>
        <p:blipFill>
          <a:blip r:embed="rId6"/>
          <a:stretch>
            <a:fillRect/>
          </a:stretch>
        </p:blipFill>
        <p:spPr>
          <a:xfrm>
            <a:off x="9051985" y="3891023"/>
            <a:ext cx="1233578" cy="1462596"/>
          </a:xfrm>
          <a:prstGeom prst="rect">
            <a:avLst/>
          </a:prstGeom>
        </p:spPr>
      </p:pic>
      <p:pic>
        <p:nvPicPr>
          <p:cNvPr id="4" name="Picture 12">
            <a:extLst>
              <a:ext uri="{FF2B5EF4-FFF2-40B4-BE49-F238E27FC236}">
                <a16:creationId xmlns:a16="http://schemas.microsoft.com/office/drawing/2014/main" id="{22C5E6C9-A850-4B6F-A557-770B478BC62D}"/>
              </a:ext>
            </a:extLst>
          </p:cNvPr>
          <p:cNvPicPr>
            <a:picLocks noChangeAspect="1"/>
          </p:cNvPicPr>
          <p:nvPr/>
        </p:nvPicPr>
        <p:blipFill>
          <a:blip r:embed="rId7"/>
          <a:stretch>
            <a:fillRect/>
          </a:stretch>
        </p:blipFill>
        <p:spPr>
          <a:xfrm>
            <a:off x="6629400" y="3910852"/>
            <a:ext cx="1465730" cy="1423148"/>
          </a:xfrm>
          <a:prstGeom prst="rect">
            <a:avLst/>
          </a:prstGeom>
        </p:spPr>
      </p:pic>
    </p:spTree>
    <p:extLst>
      <p:ext uri="{BB962C8B-B14F-4D97-AF65-F5344CB8AC3E}">
        <p14:creationId xmlns:p14="http://schemas.microsoft.com/office/powerpoint/2010/main" val="2778246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D5F776-E1C7-4093-8F7A-376BB806D15C}"/>
              </a:ext>
            </a:extLst>
          </p:cNvPr>
          <p:cNvSpPr>
            <a:spLocks noGrp="1"/>
          </p:cNvSpPr>
          <p:nvPr>
            <p:ph type="dt" sz="half" idx="10"/>
          </p:nvPr>
        </p:nvSpPr>
        <p:spPr/>
        <p:txBody>
          <a:bodyPr/>
          <a:lstStyle/>
          <a:p>
            <a:r>
              <a:rPr lang="en-US"/>
              <a:t>EEE 416 (2020) – Final Project Group A.XY</a:t>
            </a:r>
            <a:endParaRPr lang="en-BD"/>
          </a:p>
        </p:txBody>
      </p:sp>
      <p:sp>
        <p:nvSpPr>
          <p:cNvPr id="4" name="TextBox 3">
            <a:extLst>
              <a:ext uri="{FF2B5EF4-FFF2-40B4-BE49-F238E27FC236}">
                <a16:creationId xmlns:a16="http://schemas.microsoft.com/office/drawing/2014/main" id="{D0549DA8-9553-43D0-A83B-B23EEBF76779}"/>
              </a:ext>
            </a:extLst>
          </p:cNvPr>
          <p:cNvSpPr txBox="1"/>
          <p:nvPr/>
        </p:nvSpPr>
        <p:spPr>
          <a:xfrm>
            <a:off x="450779" y="261313"/>
            <a:ext cx="21952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Coding:</a:t>
            </a:r>
            <a:endParaRPr lang="en-US"/>
          </a:p>
        </p:txBody>
      </p:sp>
      <p:sp>
        <p:nvSpPr>
          <p:cNvPr id="5" name="TextBox 4">
            <a:extLst>
              <a:ext uri="{FF2B5EF4-FFF2-40B4-BE49-F238E27FC236}">
                <a16:creationId xmlns:a16="http://schemas.microsoft.com/office/drawing/2014/main" id="{D46CB047-BDC7-4E6D-8CA8-B58999D56751}"/>
              </a:ext>
            </a:extLst>
          </p:cNvPr>
          <p:cNvSpPr txBox="1"/>
          <p:nvPr/>
        </p:nvSpPr>
        <p:spPr>
          <a:xfrm>
            <a:off x="713316" y="1126067"/>
            <a:ext cx="5336116"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UI"/>
              </a:rPr>
              <a:t>  while (1)​</a:t>
            </a:r>
          </a:p>
          <a:p>
            <a:r>
              <a:rPr lang="en-US">
                <a:cs typeface="Segoe UI"/>
              </a:rPr>
              <a:t>  {​</a:t>
            </a:r>
          </a:p>
          <a:p>
            <a:r>
              <a:rPr lang="en-US">
                <a:cs typeface="Segoe UI"/>
              </a:rPr>
              <a:t>      HAL_ADC_Start(&amp;hadc1);​</a:t>
            </a:r>
          </a:p>
          <a:p>
            <a:r>
              <a:rPr lang="en-US">
                <a:cs typeface="Segoe UI"/>
              </a:rPr>
              <a:t>      HAL_ADC_PollForConversion(&amp;hadc1, HAL_MAX_DELAY);​</a:t>
            </a:r>
          </a:p>
          <a:p>
            <a:r>
              <a:rPr lang="en-US">
                <a:cs typeface="Segoe UI"/>
              </a:rPr>
              <a:t>      raw = HAL_ADC_GetValue(&amp;hadc1);​</a:t>
            </a:r>
          </a:p>
          <a:p>
            <a:r>
              <a:rPr lang="en-US">
                <a:cs typeface="Segoe UI"/>
              </a:rPr>
              <a:t>      temp = temp + raw;​</a:t>
            </a:r>
          </a:p>
          <a:p>
            <a:r>
              <a:rPr lang="en-US">
                <a:cs typeface="Segoe UI"/>
              </a:rPr>
              <a:t>      i = i + 1;​</a:t>
            </a:r>
          </a:p>
          <a:p>
            <a:r>
              <a:rPr lang="en-US">
                <a:cs typeface="Segoe UI"/>
              </a:rPr>
              <a:t>      if (i==10){​</a:t>
            </a:r>
          </a:p>
          <a:p>
            <a:r>
              <a:rPr lang="en-US">
                <a:cs typeface="Segoe UI"/>
              </a:rPr>
              <a:t>          x = temp/10;​</a:t>
            </a:r>
          </a:p>
          <a:p>
            <a:r>
              <a:rPr lang="en-US">
                <a:cs typeface="Segoe UI"/>
              </a:rPr>
              <a:t>          temp = 0;​</a:t>
            </a:r>
          </a:p>
          <a:p>
            <a:r>
              <a:rPr lang="en-US">
                <a:cs typeface="Segoe UI"/>
              </a:rPr>
              <a:t>          i=0;​</a:t>
            </a:r>
          </a:p>
          <a:p>
            <a:r>
              <a:rPr lang="en-US">
                <a:cs typeface="Segoe UI"/>
              </a:rPr>
              <a:t>          voltage = (x-1491)/5.6409 + 360;​</a:t>
            </a:r>
          </a:p>
          <a:p>
            <a:r>
              <a:rPr lang="en-US">
                <a:cs typeface="Segoe UI"/>
              </a:rPr>
              <a:t>          sprintf(msg, "%hu\r\n", voltage);​</a:t>
            </a:r>
          </a:p>
          <a:p>
            <a:r>
              <a:rPr lang="en-US">
                <a:cs typeface="Segoe UI"/>
              </a:rPr>
              <a:t>          HAL_UART_Transmit(&amp;huart1, (uint8_t*)msg,strlen(msg), HAL_MAX_DELAY);​</a:t>
            </a:r>
          </a:p>
          <a:p>
            <a:r>
              <a:rPr lang="en-US">
                <a:cs typeface="Segoe UI"/>
              </a:rPr>
              <a:t>      }​</a:t>
            </a:r>
          </a:p>
          <a:p>
            <a:r>
              <a:rPr lang="en-US">
                <a:cs typeface="Segoe UI"/>
              </a:rPr>
              <a:t>​</a:t>
            </a:r>
          </a:p>
        </p:txBody>
      </p:sp>
      <p:sp>
        <p:nvSpPr>
          <p:cNvPr id="6" name="TextBox 5">
            <a:extLst>
              <a:ext uri="{FF2B5EF4-FFF2-40B4-BE49-F238E27FC236}">
                <a16:creationId xmlns:a16="http://schemas.microsoft.com/office/drawing/2014/main" id="{238C35AD-C5D1-45C3-A57B-39B6B245788F}"/>
              </a:ext>
            </a:extLst>
          </p:cNvPr>
          <p:cNvSpPr txBox="1"/>
          <p:nvPr/>
        </p:nvSpPr>
        <p:spPr>
          <a:xfrm>
            <a:off x="7222067" y="1401233"/>
            <a:ext cx="3738033"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Arial"/>
              </a:rPr>
              <a:t>Description:</a:t>
            </a:r>
          </a:p>
          <a:p>
            <a:pPr>
              <a:buChar char="•"/>
            </a:pPr>
            <a:r>
              <a:rPr lang="en-US">
                <a:cs typeface="Arial"/>
              </a:rPr>
              <a:t>Raw voltage information is read through ADC using polling method​</a:t>
            </a:r>
            <a:endParaRPr lang="en-US"/>
          </a:p>
          <a:p>
            <a:pPr>
              <a:buChar char="•"/>
            </a:pPr>
            <a:r>
              <a:rPr lang="en-US">
                <a:cs typeface="Arial"/>
              </a:rPr>
              <a:t>The raw values are averaged over a period​</a:t>
            </a:r>
          </a:p>
          <a:p>
            <a:pPr>
              <a:buChar char="•"/>
            </a:pPr>
            <a:r>
              <a:rPr lang="en-US">
                <a:cs typeface="Arial"/>
              </a:rPr>
              <a:t>A linear relationship was established using two data points of raw data and voltage​</a:t>
            </a:r>
          </a:p>
          <a:p>
            <a:pPr>
              <a:buChar char="•"/>
            </a:pPr>
            <a:r>
              <a:rPr lang="en-US">
                <a:cs typeface="Arial"/>
              </a:rPr>
              <a:t>Actual voltage is measured using the relationship​</a:t>
            </a:r>
          </a:p>
          <a:p>
            <a:pPr>
              <a:buChar char="•"/>
            </a:pPr>
            <a:r>
              <a:rPr lang="en-US">
                <a:cs typeface="Arial"/>
              </a:rPr>
              <a:t>The value of the voltage is sent to virtual terminal for debugging​</a:t>
            </a:r>
          </a:p>
        </p:txBody>
      </p:sp>
    </p:spTree>
    <p:extLst>
      <p:ext uri="{BB962C8B-B14F-4D97-AF65-F5344CB8AC3E}">
        <p14:creationId xmlns:p14="http://schemas.microsoft.com/office/powerpoint/2010/main" val="3824819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D5F776-E1C7-4093-8F7A-376BB806D15C}"/>
              </a:ext>
            </a:extLst>
          </p:cNvPr>
          <p:cNvSpPr>
            <a:spLocks noGrp="1"/>
          </p:cNvSpPr>
          <p:nvPr>
            <p:ph type="dt" sz="half" idx="10"/>
          </p:nvPr>
        </p:nvSpPr>
        <p:spPr/>
        <p:txBody>
          <a:bodyPr/>
          <a:lstStyle/>
          <a:p>
            <a:r>
              <a:rPr lang="en-US"/>
              <a:t>EEE 416 (2020) – Final Project Group A.XY</a:t>
            </a:r>
            <a:endParaRPr lang="en-BD"/>
          </a:p>
        </p:txBody>
      </p:sp>
      <p:sp>
        <p:nvSpPr>
          <p:cNvPr id="4" name="TextBox 3">
            <a:extLst>
              <a:ext uri="{FF2B5EF4-FFF2-40B4-BE49-F238E27FC236}">
                <a16:creationId xmlns:a16="http://schemas.microsoft.com/office/drawing/2014/main" id="{D0549DA8-9553-43D0-A83B-B23EEBF76779}"/>
              </a:ext>
            </a:extLst>
          </p:cNvPr>
          <p:cNvSpPr txBox="1"/>
          <p:nvPr/>
        </p:nvSpPr>
        <p:spPr>
          <a:xfrm>
            <a:off x="450779" y="261313"/>
            <a:ext cx="21952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Coding:</a:t>
            </a:r>
            <a:endParaRPr lang="en-US"/>
          </a:p>
        </p:txBody>
      </p:sp>
      <p:sp>
        <p:nvSpPr>
          <p:cNvPr id="5" name="TextBox 4">
            <a:extLst>
              <a:ext uri="{FF2B5EF4-FFF2-40B4-BE49-F238E27FC236}">
                <a16:creationId xmlns:a16="http://schemas.microsoft.com/office/drawing/2014/main" id="{D46CB047-BDC7-4E6D-8CA8-B58999D56751}"/>
              </a:ext>
            </a:extLst>
          </p:cNvPr>
          <p:cNvSpPr txBox="1"/>
          <p:nvPr/>
        </p:nvSpPr>
        <p:spPr>
          <a:xfrm>
            <a:off x="565150" y="1126067"/>
            <a:ext cx="6722532" cy="55374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82880" indent="-182880">
              <a:spcBef>
                <a:spcPts val="100"/>
              </a:spcBef>
            </a:pPr>
            <a:r>
              <a:rPr lang="en-US" sz="1600">
                <a:ea typeface="+mn-lt"/>
                <a:cs typeface="+mn-lt"/>
              </a:rPr>
              <a:t>a = floor(voltage/100);</a:t>
            </a:r>
          </a:p>
          <a:p>
            <a:pPr marL="182880" indent="-182880">
              <a:spcBef>
                <a:spcPts val="100"/>
              </a:spcBef>
            </a:pPr>
            <a:r>
              <a:rPr lang="en-US" sz="1600">
                <a:ea typeface="+mn-lt"/>
                <a:cs typeface="+mn-lt"/>
              </a:rPr>
              <a:t>      b = floor(voltage/10);</a:t>
            </a:r>
          </a:p>
          <a:p>
            <a:pPr marL="182880" indent="-182880">
              <a:spcBef>
                <a:spcPts val="100"/>
              </a:spcBef>
            </a:pPr>
            <a:r>
              <a:rPr lang="en-US" sz="1600">
                <a:ea typeface="+mn-lt"/>
                <a:cs typeface="+mn-lt"/>
              </a:rPr>
              <a:t>      b= b%10;</a:t>
            </a:r>
          </a:p>
          <a:p>
            <a:pPr marL="182880" indent="-182880">
              <a:spcBef>
                <a:spcPts val="100"/>
              </a:spcBef>
            </a:pPr>
            <a:r>
              <a:rPr lang="en-US" sz="1600">
                <a:ea typeface="+mn-lt"/>
                <a:cs typeface="+mn-lt"/>
              </a:rPr>
              <a:t>      b = b&lt;&lt;4;</a:t>
            </a:r>
          </a:p>
          <a:p>
            <a:pPr marL="182880" indent="-182880">
              <a:spcBef>
                <a:spcPts val="100"/>
              </a:spcBef>
            </a:pPr>
            <a:r>
              <a:rPr lang="en-US" sz="1600">
                <a:ea typeface="+mn-lt"/>
                <a:cs typeface="+mn-lt"/>
              </a:rPr>
              <a:t>      c = voltage%10;</a:t>
            </a:r>
          </a:p>
          <a:p>
            <a:pPr marL="182880" indent="-182880">
              <a:spcBef>
                <a:spcPts val="100"/>
              </a:spcBef>
            </a:pPr>
            <a:r>
              <a:rPr lang="en-US" sz="1600">
                <a:ea typeface="+mn-lt"/>
                <a:cs typeface="+mn-lt"/>
              </a:rPr>
              <a:t>      c = c&lt;&lt;8;</a:t>
            </a:r>
          </a:p>
          <a:p>
            <a:pPr marL="182880" indent="-182880">
              <a:spcBef>
                <a:spcPts val="100"/>
              </a:spcBef>
            </a:pPr>
            <a:r>
              <a:rPr lang="en-US" sz="1600">
                <a:ea typeface="+mn-lt"/>
                <a:cs typeface="+mn-lt"/>
              </a:rPr>
              <a:t>      GPIOB-&gt;ODR = </a:t>
            </a:r>
            <a:r>
              <a:rPr lang="en-US" sz="1600" err="1">
                <a:ea typeface="+mn-lt"/>
                <a:cs typeface="+mn-lt"/>
              </a:rPr>
              <a:t>a|b|c</a:t>
            </a:r>
            <a:r>
              <a:rPr lang="en-US" sz="1600">
                <a:ea typeface="+mn-lt"/>
                <a:cs typeface="+mn-lt"/>
              </a:rPr>
              <a:t>;</a:t>
            </a:r>
          </a:p>
          <a:p>
            <a:pPr marL="182880" indent="-182880">
              <a:spcBef>
                <a:spcPts val="100"/>
              </a:spcBef>
            </a:pPr>
            <a:r>
              <a:rPr lang="en-US" sz="1600">
                <a:ea typeface="+mn-lt"/>
                <a:cs typeface="+mn-lt"/>
              </a:rPr>
              <a:t>      if (raw&lt;60)</a:t>
            </a:r>
          </a:p>
          <a:p>
            <a:pPr marL="182880" indent="-182880">
              <a:spcBef>
                <a:spcPts val="100"/>
              </a:spcBef>
            </a:pPr>
            <a:r>
              <a:rPr lang="en-US" sz="1600">
                <a:ea typeface="+mn-lt"/>
                <a:cs typeface="+mn-lt"/>
              </a:rPr>
              <a:t>          GPIOB-&gt;ODR = 0;</a:t>
            </a:r>
          </a:p>
          <a:p>
            <a:pPr marL="182880" indent="-182880">
              <a:spcBef>
                <a:spcPts val="100"/>
              </a:spcBef>
            </a:pPr>
            <a:r>
              <a:rPr lang="en-US" sz="1600">
                <a:ea typeface="+mn-lt"/>
                <a:cs typeface="+mn-lt"/>
              </a:rPr>
              <a:t>      </a:t>
            </a:r>
            <a:r>
              <a:rPr lang="en-US" sz="1600" err="1">
                <a:ea typeface="+mn-lt"/>
                <a:cs typeface="+mn-lt"/>
              </a:rPr>
              <a:t>HAL_Delay</a:t>
            </a:r>
            <a:r>
              <a:rPr lang="en-US" sz="1600">
                <a:ea typeface="+mn-lt"/>
                <a:cs typeface="+mn-lt"/>
              </a:rPr>
              <a:t>(1);</a:t>
            </a:r>
          </a:p>
          <a:p>
            <a:pPr marL="182880" indent="-182880">
              <a:spcBef>
                <a:spcPts val="100"/>
              </a:spcBef>
            </a:pPr>
            <a:r>
              <a:rPr lang="en-US" sz="1600">
                <a:ea typeface="+mn-lt"/>
                <a:cs typeface="+mn-lt"/>
              </a:rPr>
              <a:t>      if((voltage&gt;466)||(raw&lt;60))</a:t>
            </a:r>
          </a:p>
          <a:p>
            <a:pPr marL="182880" indent="-182880">
              <a:spcBef>
                <a:spcPts val="100"/>
              </a:spcBef>
            </a:pPr>
            <a:r>
              <a:rPr lang="en-US" sz="1600">
                <a:ea typeface="+mn-lt"/>
                <a:cs typeface="+mn-lt"/>
              </a:rPr>
              <a:t>      {</a:t>
            </a:r>
          </a:p>
          <a:p>
            <a:pPr marL="182880" indent="-182880">
              <a:spcBef>
                <a:spcPts val="100"/>
              </a:spcBef>
            </a:pPr>
            <a:r>
              <a:rPr lang="en-US" sz="1600">
                <a:ea typeface="+mn-lt"/>
                <a:cs typeface="+mn-lt"/>
              </a:rPr>
              <a:t>      </a:t>
            </a:r>
            <a:r>
              <a:rPr lang="en-US" sz="1600" err="1">
                <a:ea typeface="+mn-lt"/>
                <a:cs typeface="+mn-lt"/>
              </a:rPr>
              <a:t>HAL_GPIO_WritePin</a:t>
            </a:r>
            <a:r>
              <a:rPr lang="en-US" sz="1600">
                <a:ea typeface="+mn-lt"/>
                <a:cs typeface="+mn-lt"/>
              </a:rPr>
              <a:t>(GPIOA, GPIO_PIN_0, 0);</a:t>
            </a:r>
          </a:p>
          <a:p>
            <a:pPr marL="182880" indent="-182880">
              <a:spcBef>
                <a:spcPts val="100"/>
              </a:spcBef>
            </a:pPr>
            <a:r>
              <a:rPr lang="en-US" sz="1600">
                <a:ea typeface="+mn-lt"/>
                <a:cs typeface="+mn-lt"/>
              </a:rPr>
              <a:t>      }</a:t>
            </a:r>
          </a:p>
          <a:p>
            <a:pPr marL="182880" indent="-182880">
              <a:spcBef>
                <a:spcPts val="100"/>
              </a:spcBef>
            </a:pPr>
            <a:r>
              <a:rPr lang="en-US" sz="1600">
                <a:ea typeface="+mn-lt"/>
                <a:cs typeface="+mn-lt"/>
              </a:rPr>
              <a:t>      else</a:t>
            </a:r>
          </a:p>
          <a:p>
            <a:pPr marL="182880" indent="-182880">
              <a:spcBef>
                <a:spcPts val="100"/>
              </a:spcBef>
            </a:pPr>
            <a:r>
              <a:rPr lang="en-US" sz="1600">
                <a:ea typeface="+mn-lt"/>
                <a:cs typeface="+mn-lt"/>
              </a:rPr>
              <a:t>      {</a:t>
            </a:r>
          </a:p>
          <a:p>
            <a:pPr marL="182880" indent="-182880">
              <a:spcBef>
                <a:spcPts val="100"/>
              </a:spcBef>
            </a:pPr>
            <a:r>
              <a:rPr lang="en-US" sz="1600">
                <a:ea typeface="+mn-lt"/>
                <a:cs typeface="+mn-lt"/>
              </a:rPr>
              <a:t>      </a:t>
            </a:r>
            <a:r>
              <a:rPr lang="en-US" sz="1600" err="1">
                <a:ea typeface="+mn-lt"/>
                <a:cs typeface="+mn-lt"/>
              </a:rPr>
              <a:t>HAL_GPIO_WritePin</a:t>
            </a:r>
            <a:r>
              <a:rPr lang="en-US" sz="1600">
                <a:ea typeface="+mn-lt"/>
                <a:cs typeface="+mn-lt"/>
              </a:rPr>
              <a:t>(GPIOA, GPIO_PIN_0, 1);</a:t>
            </a:r>
          </a:p>
          <a:p>
            <a:pPr marL="182880" indent="-182880">
              <a:spcBef>
                <a:spcPts val="100"/>
              </a:spcBef>
            </a:pPr>
            <a:r>
              <a:rPr lang="en-US" sz="1600">
                <a:ea typeface="+mn-lt"/>
                <a:cs typeface="+mn-lt"/>
              </a:rPr>
              <a:t>      }</a:t>
            </a:r>
          </a:p>
          <a:p>
            <a:pPr marL="182880" indent="-182880">
              <a:spcBef>
                <a:spcPts val="100"/>
              </a:spcBef>
            </a:pPr>
            <a:r>
              <a:rPr lang="en-US" sz="1600">
                <a:ea typeface="+mn-lt"/>
                <a:cs typeface="+mn-lt"/>
              </a:rPr>
              <a:t>  }</a:t>
            </a:r>
          </a:p>
          <a:p>
            <a:pPr marL="182880" indent="-182880">
              <a:spcBef>
                <a:spcPts val="100"/>
              </a:spcBef>
            </a:pPr>
            <a:r>
              <a:rPr lang="en-US" sz="1600">
                <a:ea typeface="+mn-lt"/>
                <a:cs typeface="+mn-lt"/>
              </a:rPr>
              <a:t>}</a:t>
            </a:r>
          </a:p>
          <a:p>
            <a:endParaRPr lang="en-US">
              <a:cs typeface="Segoe UI"/>
            </a:endParaRPr>
          </a:p>
        </p:txBody>
      </p:sp>
      <p:sp>
        <p:nvSpPr>
          <p:cNvPr id="3" name="TextBox 2">
            <a:extLst>
              <a:ext uri="{FF2B5EF4-FFF2-40B4-BE49-F238E27FC236}">
                <a16:creationId xmlns:a16="http://schemas.microsoft.com/office/drawing/2014/main" id="{873A1558-A5B8-4B4D-BF52-7D089632ABF2}"/>
              </a:ext>
            </a:extLst>
          </p:cNvPr>
          <p:cNvSpPr txBox="1"/>
          <p:nvPr/>
        </p:nvSpPr>
        <p:spPr>
          <a:xfrm>
            <a:off x="6895851" y="1126066"/>
            <a:ext cx="4716057"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Descriptions:</a:t>
            </a:r>
            <a:r>
              <a:rPr lang="en-US"/>
              <a:t> </a:t>
            </a:r>
          </a:p>
          <a:p>
            <a:pPr marL="285750" indent="-285750">
              <a:buFont typeface="Arial"/>
              <a:buChar char="•"/>
            </a:pPr>
            <a:r>
              <a:rPr lang="en-US"/>
              <a:t>Since our three BCD 7 segment displays are connected with pins PB0-11, a 12-bit word is generated using four bits for each unit, tenth and hundredth digit</a:t>
            </a:r>
          </a:p>
          <a:p>
            <a:pPr marL="285750" indent="-285750">
              <a:buFont typeface="Arial"/>
              <a:buChar char="•"/>
            </a:pPr>
            <a:r>
              <a:rPr lang="en-US"/>
              <a:t>The 12-bit word is then sent to the Output Data Register of the Port B</a:t>
            </a:r>
          </a:p>
          <a:p>
            <a:pPr marL="285750" indent="-285750">
              <a:buFont typeface="Arial"/>
              <a:buChar char="•"/>
            </a:pPr>
            <a:r>
              <a:rPr lang="en-US"/>
              <a:t>If the measured voltage is greater than 6% of rated voltage of 440V for industrial usage, the load connecting relay is energized through mosfet</a:t>
            </a:r>
          </a:p>
          <a:p>
            <a:pPr marL="285750" indent="-285750">
              <a:buFont typeface="Arial"/>
              <a:buChar char="•"/>
            </a:pPr>
            <a:r>
              <a:rPr lang="en-US"/>
              <a:t>Otherwis the relay is de-enegized</a:t>
            </a:r>
          </a:p>
        </p:txBody>
      </p:sp>
    </p:spTree>
    <p:extLst>
      <p:ext uri="{BB962C8B-B14F-4D97-AF65-F5344CB8AC3E}">
        <p14:creationId xmlns:p14="http://schemas.microsoft.com/office/powerpoint/2010/main" val="1476908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a:xfrm>
            <a:off x="580809" y="263525"/>
            <a:ext cx="10058400" cy="729006"/>
          </a:xfrm>
        </p:spPr>
        <p:txBody>
          <a:bodyPr/>
          <a:lstStyle/>
          <a:p>
            <a:r>
              <a:rPr lang="en-BD"/>
              <a:t>Simulation (Normal Operation)</a:t>
            </a:r>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a:t>EEE 416 (2020) – Final Project Group A.XY</a:t>
            </a:r>
            <a:endParaRPr lang="en-BD"/>
          </a:p>
        </p:txBody>
      </p:sp>
      <p:pic>
        <p:nvPicPr>
          <p:cNvPr id="3" name="Picture 3" descr="Diagram, schematic&#10;&#10;Description automatically generated">
            <a:extLst>
              <a:ext uri="{FF2B5EF4-FFF2-40B4-BE49-F238E27FC236}">
                <a16:creationId xmlns:a16="http://schemas.microsoft.com/office/drawing/2014/main" id="{95F51166-6E71-4F74-AA0A-A60326F5B782}"/>
              </a:ext>
            </a:extLst>
          </p:cNvPr>
          <p:cNvPicPr>
            <a:picLocks noChangeAspect="1"/>
          </p:cNvPicPr>
          <p:nvPr/>
        </p:nvPicPr>
        <p:blipFill>
          <a:blip r:embed="rId2"/>
          <a:stretch>
            <a:fillRect/>
          </a:stretch>
        </p:blipFill>
        <p:spPr>
          <a:xfrm>
            <a:off x="580119" y="1053226"/>
            <a:ext cx="7420362" cy="5209782"/>
          </a:xfrm>
          <a:prstGeom prst="rect">
            <a:avLst/>
          </a:prstGeom>
        </p:spPr>
      </p:pic>
      <p:pic>
        <p:nvPicPr>
          <p:cNvPr id="4" name="Picture 4" descr="Diagram, schematic&#10;&#10;Description automatically generated">
            <a:extLst>
              <a:ext uri="{FF2B5EF4-FFF2-40B4-BE49-F238E27FC236}">
                <a16:creationId xmlns:a16="http://schemas.microsoft.com/office/drawing/2014/main" id="{D0C26A62-73AC-493F-BAE1-96C69BE8BC4C}"/>
              </a:ext>
            </a:extLst>
          </p:cNvPr>
          <p:cNvPicPr>
            <a:picLocks noChangeAspect="1"/>
          </p:cNvPicPr>
          <p:nvPr/>
        </p:nvPicPr>
        <p:blipFill>
          <a:blip r:embed="rId3"/>
          <a:stretch>
            <a:fillRect/>
          </a:stretch>
        </p:blipFill>
        <p:spPr>
          <a:xfrm>
            <a:off x="8258355" y="1054517"/>
            <a:ext cx="3403453" cy="2482649"/>
          </a:xfrm>
          <a:prstGeom prst="rect">
            <a:avLst/>
          </a:prstGeom>
        </p:spPr>
      </p:pic>
      <p:pic>
        <p:nvPicPr>
          <p:cNvPr id="5" name="Picture 6" descr="Diagram, schematic&#10;&#10;Description automatically generated">
            <a:extLst>
              <a:ext uri="{FF2B5EF4-FFF2-40B4-BE49-F238E27FC236}">
                <a16:creationId xmlns:a16="http://schemas.microsoft.com/office/drawing/2014/main" id="{6C19ADE3-FF40-47F1-9F5B-41E9DE5ED428}"/>
              </a:ext>
            </a:extLst>
          </p:cNvPr>
          <p:cNvPicPr>
            <a:picLocks noChangeAspect="1"/>
          </p:cNvPicPr>
          <p:nvPr/>
        </p:nvPicPr>
        <p:blipFill>
          <a:blip r:embed="rId4"/>
          <a:stretch>
            <a:fillRect/>
          </a:stretch>
        </p:blipFill>
        <p:spPr>
          <a:xfrm>
            <a:off x="8258354" y="3605059"/>
            <a:ext cx="3403453" cy="2659607"/>
          </a:xfrm>
          <a:prstGeom prst="rect">
            <a:avLst/>
          </a:prstGeom>
        </p:spPr>
      </p:pic>
    </p:spTree>
    <p:extLst>
      <p:ext uri="{BB962C8B-B14F-4D97-AF65-F5344CB8AC3E}">
        <p14:creationId xmlns:p14="http://schemas.microsoft.com/office/powerpoint/2010/main" val="1394075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a:xfrm>
            <a:off x="580809" y="263525"/>
            <a:ext cx="10058400" cy="729006"/>
          </a:xfrm>
        </p:spPr>
        <p:txBody>
          <a:bodyPr/>
          <a:lstStyle/>
          <a:p>
            <a:r>
              <a:rPr lang="en-BD"/>
              <a:t>Simulation (Overvoltage)</a:t>
            </a:r>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a:t>EEE 416 (2020) – Final Project Group A.XY</a:t>
            </a:r>
            <a:endParaRPr lang="en-BD"/>
          </a:p>
        </p:txBody>
      </p:sp>
      <p:pic>
        <p:nvPicPr>
          <p:cNvPr id="7" name="Picture 7" descr="Diagram, schematic&#10;&#10;Description automatically generated">
            <a:extLst>
              <a:ext uri="{FF2B5EF4-FFF2-40B4-BE49-F238E27FC236}">
                <a16:creationId xmlns:a16="http://schemas.microsoft.com/office/drawing/2014/main" id="{849303F2-0278-4B64-BC04-A7EB17671413}"/>
              </a:ext>
            </a:extLst>
          </p:cNvPr>
          <p:cNvPicPr>
            <a:picLocks noChangeAspect="1"/>
          </p:cNvPicPr>
          <p:nvPr/>
        </p:nvPicPr>
        <p:blipFill>
          <a:blip r:embed="rId2"/>
          <a:stretch>
            <a:fillRect/>
          </a:stretch>
        </p:blipFill>
        <p:spPr>
          <a:xfrm>
            <a:off x="586154" y="1132449"/>
            <a:ext cx="7466272" cy="4956516"/>
          </a:xfrm>
          <a:prstGeom prst="rect">
            <a:avLst/>
          </a:prstGeom>
        </p:spPr>
      </p:pic>
      <p:pic>
        <p:nvPicPr>
          <p:cNvPr id="8" name="Picture 10" descr="Diagram, schematic&#10;&#10;Description automatically generated">
            <a:extLst>
              <a:ext uri="{FF2B5EF4-FFF2-40B4-BE49-F238E27FC236}">
                <a16:creationId xmlns:a16="http://schemas.microsoft.com/office/drawing/2014/main" id="{98E01CB1-AB0C-4B3D-9AC3-27C3E96BBAC5}"/>
              </a:ext>
            </a:extLst>
          </p:cNvPr>
          <p:cNvPicPr>
            <a:picLocks noChangeAspect="1"/>
          </p:cNvPicPr>
          <p:nvPr/>
        </p:nvPicPr>
        <p:blipFill>
          <a:blip r:embed="rId3"/>
          <a:stretch>
            <a:fillRect/>
          </a:stretch>
        </p:blipFill>
        <p:spPr>
          <a:xfrm>
            <a:off x="8053754" y="1138308"/>
            <a:ext cx="3458307" cy="2366385"/>
          </a:xfrm>
          <a:prstGeom prst="rect">
            <a:avLst/>
          </a:prstGeom>
        </p:spPr>
      </p:pic>
      <p:pic>
        <p:nvPicPr>
          <p:cNvPr id="11" name="Picture 11" descr="Diagram&#10;&#10;Description automatically generated">
            <a:extLst>
              <a:ext uri="{FF2B5EF4-FFF2-40B4-BE49-F238E27FC236}">
                <a16:creationId xmlns:a16="http://schemas.microsoft.com/office/drawing/2014/main" id="{1A62EA3C-11A9-478D-9B74-32D620F6DD41}"/>
              </a:ext>
            </a:extLst>
          </p:cNvPr>
          <p:cNvPicPr>
            <a:picLocks noChangeAspect="1"/>
          </p:cNvPicPr>
          <p:nvPr/>
        </p:nvPicPr>
        <p:blipFill>
          <a:blip r:embed="rId4"/>
          <a:stretch>
            <a:fillRect/>
          </a:stretch>
        </p:blipFill>
        <p:spPr>
          <a:xfrm>
            <a:off x="8053754" y="3563881"/>
            <a:ext cx="3462067" cy="2624731"/>
          </a:xfrm>
          <a:prstGeom prst="rect">
            <a:avLst/>
          </a:prstGeom>
        </p:spPr>
      </p:pic>
    </p:spTree>
    <p:extLst>
      <p:ext uri="{BB962C8B-B14F-4D97-AF65-F5344CB8AC3E}">
        <p14:creationId xmlns:p14="http://schemas.microsoft.com/office/powerpoint/2010/main" val="425683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7F02C-1EFF-7D4C-B45F-42F0E37BA579}"/>
              </a:ext>
            </a:extLst>
          </p:cNvPr>
          <p:cNvSpPr>
            <a:spLocks noGrp="1"/>
          </p:cNvSpPr>
          <p:nvPr>
            <p:ph type="title"/>
          </p:nvPr>
        </p:nvSpPr>
        <p:spPr>
          <a:xfrm>
            <a:off x="580809" y="263525"/>
            <a:ext cx="10058400" cy="729006"/>
          </a:xfrm>
        </p:spPr>
        <p:txBody>
          <a:bodyPr/>
          <a:lstStyle/>
          <a:p>
            <a:r>
              <a:rPr lang="en-BD"/>
              <a:t>Simulation (Overvoltage)</a:t>
            </a:r>
          </a:p>
        </p:txBody>
      </p:sp>
      <p:sp>
        <p:nvSpPr>
          <p:cNvPr id="9" name="Date Placeholder 5">
            <a:extLst>
              <a:ext uri="{FF2B5EF4-FFF2-40B4-BE49-F238E27FC236}">
                <a16:creationId xmlns:a16="http://schemas.microsoft.com/office/drawing/2014/main" id="{C602F4CA-DD7B-CF49-91E1-C48A0A6688A2}"/>
              </a:ext>
            </a:extLst>
          </p:cNvPr>
          <p:cNvSpPr>
            <a:spLocks noGrp="1"/>
          </p:cNvSpPr>
          <p:nvPr>
            <p:ph type="dt" sz="half" idx="10"/>
          </p:nvPr>
        </p:nvSpPr>
        <p:spPr>
          <a:xfrm>
            <a:off x="432486" y="6501637"/>
            <a:ext cx="4825314" cy="375412"/>
          </a:xfrm>
        </p:spPr>
        <p:txBody>
          <a:bodyPr/>
          <a:lstStyle/>
          <a:p>
            <a:r>
              <a:rPr lang="en-US"/>
              <a:t>EEE 416 (2020) – Final Project Group A.XY</a:t>
            </a:r>
            <a:endParaRPr lang="en-BD"/>
          </a:p>
        </p:txBody>
      </p:sp>
      <p:pic>
        <p:nvPicPr>
          <p:cNvPr id="3" name="Picture 3" descr="Diagram, schematic&#10;&#10;Description automatically generated">
            <a:extLst>
              <a:ext uri="{FF2B5EF4-FFF2-40B4-BE49-F238E27FC236}">
                <a16:creationId xmlns:a16="http://schemas.microsoft.com/office/drawing/2014/main" id="{EFCE33BE-BC20-407E-8743-40B068079FD1}"/>
              </a:ext>
            </a:extLst>
          </p:cNvPr>
          <p:cNvPicPr>
            <a:picLocks noChangeAspect="1"/>
          </p:cNvPicPr>
          <p:nvPr/>
        </p:nvPicPr>
        <p:blipFill>
          <a:blip r:embed="rId2"/>
          <a:stretch>
            <a:fillRect/>
          </a:stretch>
        </p:blipFill>
        <p:spPr>
          <a:xfrm>
            <a:off x="738554" y="1116089"/>
            <a:ext cx="7022123" cy="4942344"/>
          </a:xfrm>
          <a:prstGeom prst="rect">
            <a:avLst/>
          </a:prstGeom>
        </p:spPr>
      </p:pic>
      <p:pic>
        <p:nvPicPr>
          <p:cNvPr id="4" name="Picture 4" descr="Diagram, schematic&#10;&#10;Description automatically generated">
            <a:extLst>
              <a:ext uri="{FF2B5EF4-FFF2-40B4-BE49-F238E27FC236}">
                <a16:creationId xmlns:a16="http://schemas.microsoft.com/office/drawing/2014/main" id="{701E3C2A-8254-4E89-BA07-1339FDD299B3}"/>
              </a:ext>
            </a:extLst>
          </p:cNvPr>
          <p:cNvPicPr>
            <a:picLocks noChangeAspect="1"/>
          </p:cNvPicPr>
          <p:nvPr/>
        </p:nvPicPr>
        <p:blipFill>
          <a:blip r:embed="rId3"/>
          <a:stretch>
            <a:fillRect/>
          </a:stretch>
        </p:blipFill>
        <p:spPr>
          <a:xfrm>
            <a:off x="8112370" y="1122158"/>
            <a:ext cx="3634153" cy="2299371"/>
          </a:xfrm>
          <a:prstGeom prst="rect">
            <a:avLst/>
          </a:prstGeom>
        </p:spPr>
      </p:pic>
      <p:pic>
        <p:nvPicPr>
          <p:cNvPr id="5" name="Picture 11" descr="Diagram&#10;&#10;Description automatically generated">
            <a:extLst>
              <a:ext uri="{FF2B5EF4-FFF2-40B4-BE49-F238E27FC236}">
                <a16:creationId xmlns:a16="http://schemas.microsoft.com/office/drawing/2014/main" id="{5B00DFC6-36F1-47B6-95EC-6B1E4F2FE4CF}"/>
              </a:ext>
            </a:extLst>
          </p:cNvPr>
          <p:cNvPicPr>
            <a:picLocks noChangeAspect="1"/>
          </p:cNvPicPr>
          <p:nvPr/>
        </p:nvPicPr>
        <p:blipFill>
          <a:blip r:embed="rId4"/>
          <a:stretch>
            <a:fillRect/>
          </a:stretch>
        </p:blipFill>
        <p:spPr>
          <a:xfrm>
            <a:off x="8112370" y="3586664"/>
            <a:ext cx="3634596" cy="2662335"/>
          </a:xfrm>
          <a:prstGeom prst="rect">
            <a:avLst/>
          </a:prstGeom>
        </p:spPr>
      </p:pic>
    </p:spTree>
    <p:extLst>
      <p:ext uri="{BB962C8B-B14F-4D97-AF65-F5344CB8AC3E}">
        <p14:creationId xmlns:p14="http://schemas.microsoft.com/office/powerpoint/2010/main" val="3770723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B970-D649-D94F-8664-96B04BAE1F15}"/>
              </a:ext>
            </a:extLst>
          </p:cNvPr>
          <p:cNvSpPr>
            <a:spLocks noGrp="1"/>
          </p:cNvSpPr>
          <p:nvPr>
            <p:ph type="title"/>
          </p:nvPr>
        </p:nvSpPr>
        <p:spPr>
          <a:xfrm>
            <a:off x="1943819" y="603488"/>
            <a:ext cx="10058400" cy="729006"/>
          </a:xfrm>
        </p:spPr>
        <p:txBody>
          <a:bodyPr/>
          <a:lstStyle/>
          <a:p>
            <a:r>
              <a:rPr lang="en-BD"/>
              <a:t>PCB Layout</a:t>
            </a:r>
          </a:p>
        </p:txBody>
      </p:sp>
      <p:sp>
        <p:nvSpPr>
          <p:cNvPr id="9" name="Date Placeholder 5">
            <a:extLst>
              <a:ext uri="{FF2B5EF4-FFF2-40B4-BE49-F238E27FC236}">
                <a16:creationId xmlns:a16="http://schemas.microsoft.com/office/drawing/2014/main" id="{8CC09E19-179A-6E40-996F-0A7D45FD17B3}"/>
              </a:ext>
            </a:extLst>
          </p:cNvPr>
          <p:cNvSpPr>
            <a:spLocks noGrp="1"/>
          </p:cNvSpPr>
          <p:nvPr>
            <p:ph type="dt" sz="half" idx="10"/>
          </p:nvPr>
        </p:nvSpPr>
        <p:spPr/>
        <p:txBody>
          <a:bodyPr/>
          <a:lstStyle/>
          <a:p>
            <a:r>
              <a:rPr lang="en-US"/>
              <a:t>EEE 416 (2020) – Final Project Group A.XY</a:t>
            </a:r>
            <a:endParaRPr lang="en-BD"/>
          </a:p>
        </p:txBody>
      </p:sp>
      <p:pic>
        <p:nvPicPr>
          <p:cNvPr id="5" name="Picture 6">
            <a:extLst>
              <a:ext uri="{FF2B5EF4-FFF2-40B4-BE49-F238E27FC236}">
                <a16:creationId xmlns:a16="http://schemas.microsoft.com/office/drawing/2014/main" id="{DF2738C6-440C-4348-B7A7-3CBC925F2956}"/>
              </a:ext>
            </a:extLst>
          </p:cNvPr>
          <p:cNvPicPr>
            <a:picLocks noChangeAspect="1"/>
          </p:cNvPicPr>
          <p:nvPr/>
        </p:nvPicPr>
        <p:blipFill>
          <a:blip r:embed="rId2"/>
          <a:stretch>
            <a:fillRect/>
          </a:stretch>
        </p:blipFill>
        <p:spPr>
          <a:xfrm>
            <a:off x="1215902" y="1629554"/>
            <a:ext cx="4614582" cy="3794045"/>
          </a:xfrm>
          <a:prstGeom prst="rect">
            <a:avLst/>
          </a:prstGeom>
        </p:spPr>
      </p:pic>
      <p:sp>
        <p:nvSpPr>
          <p:cNvPr id="7" name="TextBox 6">
            <a:extLst>
              <a:ext uri="{FF2B5EF4-FFF2-40B4-BE49-F238E27FC236}">
                <a16:creationId xmlns:a16="http://schemas.microsoft.com/office/drawing/2014/main" id="{34A6FA62-0510-434D-BF1C-2A7FBD6A0CE4}"/>
              </a:ext>
            </a:extLst>
          </p:cNvPr>
          <p:cNvSpPr txBox="1"/>
          <p:nvPr/>
        </p:nvSpPr>
        <p:spPr>
          <a:xfrm>
            <a:off x="1949570" y="547744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Figure: PCB Layout</a:t>
            </a:r>
          </a:p>
        </p:txBody>
      </p:sp>
      <p:sp>
        <p:nvSpPr>
          <p:cNvPr id="11" name="TextBox 10">
            <a:extLst>
              <a:ext uri="{FF2B5EF4-FFF2-40B4-BE49-F238E27FC236}">
                <a16:creationId xmlns:a16="http://schemas.microsoft.com/office/drawing/2014/main" id="{93A87B6D-2CDE-4541-BC4E-41850A05B690}"/>
              </a:ext>
            </a:extLst>
          </p:cNvPr>
          <p:cNvSpPr txBox="1"/>
          <p:nvPr/>
        </p:nvSpPr>
        <p:spPr>
          <a:xfrm>
            <a:off x="7225162" y="542799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3" name="TextBox 2">
            <a:extLst>
              <a:ext uri="{FF2B5EF4-FFF2-40B4-BE49-F238E27FC236}">
                <a16:creationId xmlns:a16="http://schemas.microsoft.com/office/drawing/2014/main" id="{7836F78D-F789-4779-BAC6-116C337D9B53}"/>
              </a:ext>
            </a:extLst>
          </p:cNvPr>
          <p:cNvSpPr txBox="1"/>
          <p:nvPr/>
        </p:nvSpPr>
        <p:spPr>
          <a:xfrm>
            <a:off x="7513608" y="1633268"/>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FF0000"/>
                </a:solidFill>
              </a:rPr>
              <a:t>Software Used:</a:t>
            </a:r>
          </a:p>
          <a:p>
            <a:r>
              <a:rPr lang="en-US" sz="2400">
                <a:solidFill>
                  <a:srgbClr val="FF0000"/>
                </a:solidFill>
              </a:rPr>
              <a:t>Proteus</a:t>
            </a:r>
          </a:p>
        </p:txBody>
      </p:sp>
      <p:sp>
        <p:nvSpPr>
          <p:cNvPr id="12" name="Arrow: Right 11">
            <a:extLst>
              <a:ext uri="{FF2B5EF4-FFF2-40B4-BE49-F238E27FC236}">
                <a16:creationId xmlns:a16="http://schemas.microsoft.com/office/drawing/2014/main" id="{A7C63A10-9AF2-4C07-99CD-F0CB1111F513}"/>
              </a:ext>
            </a:extLst>
          </p:cNvPr>
          <p:cNvSpPr/>
          <p:nvPr/>
        </p:nvSpPr>
        <p:spPr>
          <a:xfrm>
            <a:off x="6857626" y="1720193"/>
            <a:ext cx="661359" cy="3450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03BC79A-0CAE-4787-BD72-817D957B50F5}"/>
              </a:ext>
            </a:extLst>
          </p:cNvPr>
          <p:cNvSpPr/>
          <p:nvPr/>
        </p:nvSpPr>
        <p:spPr>
          <a:xfrm>
            <a:off x="6856727" y="3329558"/>
            <a:ext cx="661359" cy="3450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7E7084C-0E9C-45ED-B45D-2C55A15F6A84}"/>
              </a:ext>
            </a:extLst>
          </p:cNvPr>
          <p:cNvSpPr txBox="1"/>
          <p:nvPr/>
        </p:nvSpPr>
        <p:spPr>
          <a:xfrm>
            <a:off x="7511810" y="3327999"/>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FF0000"/>
                </a:solidFill>
              </a:rPr>
              <a:t>Dual Layers. Blue and Red.</a:t>
            </a:r>
          </a:p>
        </p:txBody>
      </p:sp>
    </p:spTree>
    <p:extLst>
      <p:ext uri="{BB962C8B-B14F-4D97-AF65-F5344CB8AC3E}">
        <p14:creationId xmlns:p14="http://schemas.microsoft.com/office/powerpoint/2010/main" val="328943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542F0-F2F8-4822-A7B7-815C9FE50823}"/>
              </a:ext>
            </a:extLst>
          </p:cNvPr>
          <p:cNvSpPr>
            <a:spLocks noGrp="1"/>
          </p:cNvSpPr>
          <p:nvPr>
            <p:ph type="title"/>
          </p:nvPr>
        </p:nvSpPr>
        <p:spPr>
          <a:xfrm>
            <a:off x="1196196" y="474091"/>
            <a:ext cx="10058400" cy="729006"/>
          </a:xfrm>
        </p:spPr>
        <p:txBody>
          <a:bodyPr/>
          <a:lstStyle/>
          <a:p>
            <a:r>
              <a:rPr lang="en-US">
                <a:ea typeface="+mj-lt"/>
                <a:cs typeface="+mj-lt"/>
              </a:rPr>
              <a:t>3d rendering</a:t>
            </a:r>
            <a:endParaRPr lang="en-US"/>
          </a:p>
        </p:txBody>
      </p:sp>
      <p:sp>
        <p:nvSpPr>
          <p:cNvPr id="4" name="Date Placeholder 3">
            <a:extLst>
              <a:ext uri="{FF2B5EF4-FFF2-40B4-BE49-F238E27FC236}">
                <a16:creationId xmlns:a16="http://schemas.microsoft.com/office/drawing/2014/main" id="{BB870B93-30BA-4BC9-B995-438324D7A324}"/>
              </a:ext>
            </a:extLst>
          </p:cNvPr>
          <p:cNvSpPr>
            <a:spLocks noGrp="1"/>
          </p:cNvSpPr>
          <p:nvPr>
            <p:ph type="dt" sz="half" idx="10"/>
          </p:nvPr>
        </p:nvSpPr>
        <p:spPr/>
        <p:txBody>
          <a:bodyPr/>
          <a:lstStyle/>
          <a:p>
            <a:r>
              <a:rPr lang="en-US"/>
              <a:t>EEE 416 (2020) – Final Project Group A.XY</a:t>
            </a:r>
            <a:endParaRPr lang="en-BD"/>
          </a:p>
        </p:txBody>
      </p:sp>
      <p:pic>
        <p:nvPicPr>
          <p:cNvPr id="6" name="Picture 4" descr="Diagram&#10;&#10;Description automatically generated">
            <a:extLst>
              <a:ext uri="{FF2B5EF4-FFF2-40B4-BE49-F238E27FC236}">
                <a16:creationId xmlns:a16="http://schemas.microsoft.com/office/drawing/2014/main" id="{B153BB40-C49E-4D01-AF77-B03BFEB813D1}"/>
              </a:ext>
            </a:extLst>
          </p:cNvPr>
          <p:cNvPicPr>
            <a:picLocks noChangeAspect="1"/>
          </p:cNvPicPr>
          <p:nvPr/>
        </p:nvPicPr>
        <p:blipFill>
          <a:blip r:embed="rId2"/>
          <a:stretch>
            <a:fillRect/>
          </a:stretch>
        </p:blipFill>
        <p:spPr>
          <a:xfrm>
            <a:off x="809112" y="1464724"/>
            <a:ext cx="5412736" cy="3852247"/>
          </a:xfrm>
          <a:prstGeom prst="rect">
            <a:avLst/>
          </a:prstGeom>
        </p:spPr>
      </p:pic>
      <p:sp>
        <p:nvSpPr>
          <p:cNvPr id="7" name="TextBox 6">
            <a:extLst>
              <a:ext uri="{FF2B5EF4-FFF2-40B4-BE49-F238E27FC236}">
                <a16:creationId xmlns:a16="http://schemas.microsoft.com/office/drawing/2014/main" id="{C93E85D8-788A-482A-9433-361049363320}"/>
              </a:ext>
            </a:extLst>
          </p:cNvPr>
          <p:cNvSpPr txBox="1"/>
          <p:nvPr/>
        </p:nvSpPr>
        <p:spPr>
          <a:xfrm>
            <a:off x="2208362" y="531387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Figure: 3D Rendering</a:t>
            </a:r>
            <a:endParaRPr lang="en-US"/>
          </a:p>
        </p:txBody>
      </p:sp>
      <p:sp>
        <p:nvSpPr>
          <p:cNvPr id="8" name="Arrow: Right 7">
            <a:extLst>
              <a:ext uri="{FF2B5EF4-FFF2-40B4-BE49-F238E27FC236}">
                <a16:creationId xmlns:a16="http://schemas.microsoft.com/office/drawing/2014/main" id="{9C38340C-562C-4750-AF36-2A2D19E6344D}"/>
              </a:ext>
            </a:extLst>
          </p:cNvPr>
          <p:cNvSpPr/>
          <p:nvPr/>
        </p:nvSpPr>
        <p:spPr>
          <a:xfrm>
            <a:off x="7030154" y="2280911"/>
            <a:ext cx="618227" cy="3594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FD75D0E-289C-4EB3-9BC7-A956E1E91BFE}"/>
              </a:ext>
            </a:extLst>
          </p:cNvPr>
          <p:cNvSpPr txBox="1"/>
          <p:nvPr/>
        </p:nvSpPr>
        <p:spPr>
          <a:xfrm>
            <a:off x="7642105" y="2279350"/>
            <a:ext cx="27432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FF0000"/>
                </a:solidFill>
              </a:rPr>
              <a:t>Software Used: Proteus</a:t>
            </a:r>
          </a:p>
        </p:txBody>
      </p:sp>
    </p:spTree>
    <p:extLst>
      <p:ext uri="{BB962C8B-B14F-4D97-AF65-F5344CB8AC3E}">
        <p14:creationId xmlns:p14="http://schemas.microsoft.com/office/powerpoint/2010/main" val="2314976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41">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4E0E831A-7BCE-9F4F-A64D-39651FC799E4}"/>
              </a:ext>
            </a:extLst>
          </p:cNvPr>
          <p:cNvSpPr>
            <a:spLocks noGrp="1"/>
          </p:cNvSpPr>
          <p:nvPr>
            <p:ph type="title"/>
          </p:nvPr>
        </p:nvSpPr>
        <p:spPr>
          <a:xfrm>
            <a:off x="573409" y="559477"/>
            <a:ext cx="3765200" cy="5709931"/>
          </a:xfrm>
        </p:spPr>
        <p:txBody>
          <a:bodyPr vert="horz" lIns="91440" tIns="45720" rIns="91440" bIns="45720" rtlCol="0">
            <a:normAutofit/>
          </a:bodyPr>
          <a:lstStyle/>
          <a:p>
            <a:pPr algn="ctr"/>
            <a:r>
              <a:rPr lang="en-US" cap="all" spc="-100"/>
              <a:t>Future Outlook</a:t>
            </a:r>
          </a:p>
        </p:txBody>
      </p:sp>
      <p:sp>
        <p:nvSpPr>
          <p:cNvPr id="3" name="Content Placeholder 2">
            <a:extLst>
              <a:ext uri="{FF2B5EF4-FFF2-40B4-BE49-F238E27FC236}">
                <a16:creationId xmlns:a16="http://schemas.microsoft.com/office/drawing/2014/main" id="{ECDAEC5A-DEA9-CA49-A251-DAA85368586A}"/>
              </a:ext>
            </a:extLst>
          </p:cNvPr>
          <p:cNvSpPr>
            <a:spLocks noGrp="1"/>
          </p:cNvSpPr>
          <p:nvPr>
            <p:ph idx="1"/>
          </p:nvPr>
        </p:nvSpPr>
        <p:spPr>
          <a:xfrm>
            <a:off x="5478124" y="559477"/>
            <a:ext cx="5647076" cy="5475563"/>
          </a:xfrm>
        </p:spPr>
        <p:txBody>
          <a:bodyPr vert="horz" lIns="91440" tIns="45720" rIns="91440" bIns="45720" rtlCol="0" anchor="ctr">
            <a:normAutofit/>
          </a:bodyPr>
          <a:lstStyle/>
          <a:p>
            <a:pPr marL="0" indent="0">
              <a:spcBef>
                <a:spcPts val="0"/>
              </a:spcBef>
              <a:spcAft>
                <a:spcPts val="600"/>
              </a:spcAft>
              <a:buNone/>
            </a:pPr>
            <a:r>
              <a:rPr lang="en-US" spc="80"/>
              <a:t>1.Implement in real life with hardware</a:t>
            </a:r>
          </a:p>
          <a:p>
            <a:pPr marL="0" indent="0">
              <a:spcBef>
                <a:spcPts val="0"/>
              </a:spcBef>
              <a:spcAft>
                <a:spcPts val="600"/>
              </a:spcAft>
              <a:buNone/>
            </a:pPr>
            <a:r>
              <a:rPr lang="en-US" spc="80"/>
              <a:t>2.Printing the PCB for practical usage</a:t>
            </a:r>
          </a:p>
          <a:p>
            <a:pPr marL="0" indent="0">
              <a:spcBef>
                <a:spcPts val="0"/>
              </a:spcBef>
              <a:spcAft>
                <a:spcPts val="600"/>
              </a:spcAft>
              <a:buNone/>
            </a:pPr>
            <a:r>
              <a:rPr lang="en-US" spc="80"/>
              <a:t>3.Undervoltage Protection</a:t>
            </a:r>
          </a:p>
          <a:p>
            <a:pPr marL="0" indent="0">
              <a:spcBef>
                <a:spcPts val="0"/>
              </a:spcBef>
              <a:spcAft>
                <a:spcPts val="600"/>
              </a:spcAft>
              <a:buNone/>
            </a:pPr>
            <a:r>
              <a:rPr lang="en-US" spc="80"/>
              <a:t>4.Unstable Frequency Protection</a:t>
            </a:r>
          </a:p>
          <a:p>
            <a:pPr marL="0" indent="0">
              <a:spcBef>
                <a:spcPts val="0"/>
              </a:spcBef>
              <a:spcAft>
                <a:spcPts val="600"/>
              </a:spcAft>
              <a:buNone/>
            </a:pPr>
            <a:endParaRPr lang="en-US" spc="80"/>
          </a:p>
        </p:txBody>
      </p:sp>
      <p:sp>
        <p:nvSpPr>
          <p:cNvPr id="7" name="Date Placeholder 5">
            <a:extLst>
              <a:ext uri="{FF2B5EF4-FFF2-40B4-BE49-F238E27FC236}">
                <a16:creationId xmlns:a16="http://schemas.microsoft.com/office/drawing/2014/main" id="{7DDCAD13-1674-C84E-A7AF-FAAF6993243C}"/>
              </a:ext>
            </a:extLst>
          </p:cNvPr>
          <p:cNvSpPr>
            <a:spLocks noGrp="1"/>
          </p:cNvSpPr>
          <p:nvPr>
            <p:ph type="dt" sz="half" idx="10"/>
          </p:nvPr>
        </p:nvSpPr>
        <p:spPr>
          <a:xfrm>
            <a:off x="426724" y="6307672"/>
            <a:ext cx="2743200" cy="274320"/>
          </a:xfrm>
        </p:spPr>
        <p:txBody>
          <a:bodyPr vert="horz" lIns="91440" tIns="45720" rIns="91440" bIns="45720" rtlCol="0">
            <a:normAutofit/>
          </a:bodyPr>
          <a:lstStyle/>
          <a:p>
            <a:pPr>
              <a:lnSpc>
                <a:spcPct val="90000"/>
              </a:lnSpc>
              <a:spcAft>
                <a:spcPts val="600"/>
              </a:spcAft>
            </a:pPr>
            <a:r>
              <a:rPr lang="en-US" sz="1000" kern="1200" spc="0" baseline="0">
                <a:latin typeface="+mn-lt"/>
                <a:ea typeface="+mn-ea"/>
                <a:cs typeface="+mn-cs"/>
              </a:rPr>
              <a:t>EEE 416 (2020) – Final Project Group A.XY</a:t>
            </a:r>
          </a:p>
        </p:txBody>
      </p:sp>
      <p:sp>
        <p:nvSpPr>
          <p:cNvPr id="4" name="TextBox 3">
            <a:extLst>
              <a:ext uri="{FF2B5EF4-FFF2-40B4-BE49-F238E27FC236}">
                <a16:creationId xmlns:a16="http://schemas.microsoft.com/office/drawing/2014/main" id="{2B8AC2BA-2EAC-4489-BAEC-DF902082BC68}"/>
              </a:ext>
            </a:extLst>
          </p:cNvPr>
          <p:cNvSpPr txBox="1"/>
          <p:nvPr/>
        </p:nvSpPr>
        <p:spPr>
          <a:xfrm>
            <a:off x="5373511" y="399062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1042964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C4F1EB76-18C4-8F4B-856A-8A287862338A}"/>
              </a:ext>
            </a:extLst>
          </p:cNvPr>
          <p:cNvSpPr>
            <a:spLocks noGrp="1"/>
          </p:cNvSpPr>
          <p:nvPr>
            <p:ph type="title"/>
          </p:nvPr>
        </p:nvSpPr>
        <p:spPr>
          <a:xfrm>
            <a:off x="573409" y="559477"/>
            <a:ext cx="3765200" cy="5709931"/>
          </a:xfrm>
        </p:spPr>
        <p:txBody>
          <a:bodyPr>
            <a:normAutofit/>
          </a:bodyPr>
          <a:lstStyle/>
          <a:p>
            <a:pPr algn="ctr"/>
            <a:r>
              <a:rPr lang="en-BD"/>
              <a:t>Conclusion</a:t>
            </a:r>
          </a:p>
        </p:txBody>
      </p:sp>
      <p:sp>
        <p:nvSpPr>
          <p:cNvPr id="3" name="Content Placeholder 2">
            <a:extLst>
              <a:ext uri="{FF2B5EF4-FFF2-40B4-BE49-F238E27FC236}">
                <a16:creationId xmlns:a16="http://schemas.microsoft.com/office/drawing/2014/main" id="{863F7548-CEE9-584C-9819-E0EDB1FF96B0}"/>
              </a:ext>
            </a:extLst>
          </p:cNvPr>
          <p:cNvSpPr>
            <a:spLocks noGrp="1"/>
          </p:cNvSpPr>
          <p:nvPr>
            <p:ph idx="1"/>
          </p:nvPr>
        </p:nvSpPr>
        <p:spPr>
          <a:xfrm>
            <a:off x="5478124" y="559477"/>
            <a:ext cx="5647076" cy="5475563"/>
          </a:xfrm>
        </p:spPr>
        <p:txBody>
          <a:bodyPr vert="horz" lIns="91440" tIns="45720" rIns="91440" bIns="45720" rtlCol="0" anchor="ctr">
            <a:normAutofit/>
          </a:bodyPr>
          <a:lstStyle/>
          <a:p>
            <a:pPr>
              <a:lnSpc>
                <a:spcPct val="90000"/>
              </a:lnSpc>
            </a:pPr>
            <a:r>
              <a:rPr lang="en-US" sz="2200">
                <a:ea typeface="+mn-lt"/>
                <a:cs typeface="+mn-lt"/>
              </a:rPr>
              <a:t>The number of expensive electronic devices in private households has risen sharply in the last few years. In addition, electric appliances are becoming ever smaller and more powerful; however, they thus also react more sensitively to over voltages.</a:t>
            </a:r>
            <a:endParaRPr lang="en-US" sz="2200"/>
          </a:p>
          <a:p>
            <a:pPr>
              <a:lnSpc>
                <a:spcPct val="90000"/>
              </a:lnSpc>
              <a:buClr>
                <a:srgbClr val="262626"/>
              </a:buClr>
            </a:pPr>
            <a:r>
              <a:rPr lang="en-US" sz="2200">
                <a:ea typeface="+mn-lt"/>
                <a:cs typeface="+mn-lt"/>
              </a:rPr>
              <a:t>The subsequent financial damage and hassle is great when expensive electric appliances such as televisions, computers and food processors are damaged by lightning strikes and over voltages. To prevent these over voltages, overvoltage protection can reduce occurring voltage peaks to a level that is not dangerous for the terminal device.</a:t>
            </a:r>
            <a:endParaRPr lang="en-BD" sz="2200"/>
          </a:p>
          <a:p>
            <a:pPr>
              <a:lnSpc>
                <a:spcPct val="90000"/>
              </a:lnSpc>
              <a:buClr>
                <a:srgbClr val="262626"/>
              </a:buClr>
            </a:pPr>
            <a:endParaRPr lang="en-BD" sz="2200"/>
          </a:p>
        </p:txBody>
      </p:sp>
      <p:sp>
        <p:nvSpPr>
          <p:cNvPr id="7" name="Date Placeholder 5">
            <a:extLst>
              <a:ext uri="{FF2B5EF4-FFF2-40B4-BE49-F238E27FC236}">
                <a16:creationId xmlns:a16="http://schemas.microsoft.com/office/drawing/2014/main" id="{90C2FDBF-778F-8D45-A40D-9DD3F63E2525}"/>
              </a:ext>
            </a:extLst>
          </p:cNvPr>
          <p:cNvSpPr>
            <a:spLocks noGrp="1"/>
          </p:cNvSpPr>
          <p:nvPr>
            <p:ph type="dt" sz="half" idx="10"/>
          </p:nvPr>
        </p:nvSpPr>
        <p:spPr>
          <a:xfrm>
            <a:off x="426724" y="6307672"/>
            <a:ext cx="2743200" cy="274320"/>
          </a:xfrm>
        </p:spPr>
        <p:txBody>
          <a:bodyPr>
            <a:normAutofit/>
          </a:bodyPr>
          <a:lstStyle/>
          <a:p>
            <a:pPr>
              <a:lnSpc>
                <a:spcPct val="90000"/>
              </a:lnSpc>
              <a:spcAft>
                <a:spcPts val="600"/>
              </a:spcAft>
            </a:pPr>
            <a:r>
              <a:rPr lang="en-US" sz="1000"/>
              <a:t>EEE 416 (2020) – Final Project Group A.XY</a:t>
            </a:r>
            <a:endParaRPr lang="en-BD" sz="1000"/>
          </a:p>
        </p:txBody>
      </p:sp>
    </p:spTree>
    <p:extLst>
      <p:ext uri="{BB962C8B-B14F-4D97-AF65-F5344CB8AC3E}">
        <p14:creationId xmlns:p14="http://schemas.microsoft.com/office/powerpoint/2010/main" val="1512175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B645BD8A-B13F-463A-9101-4FB883F06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13">
            <a:extLst>
              <a:ext uri="{FF2B5EF4-FFF2-40B4-BE49-F238E27FC236}">
                <a16:creationId xmlns:a16="http://schemas.microsoft.com/office/drawing/2014/main" id="{4B934719-2D81-443B-8FB8-9CA4FFF2E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ln w="6350" cap="flat" cmpd="sng" algn="ctr">
            <a:noFill/>
            <a:prstDash val="solid"/>
            <a:miter lim="800000"/>
          </a:ln>
          <a:effectLst>
            <a:softEdge rad="0"/>
          </a:effectLst>
        </p:spPr>
      </p:sp>
      <p:sp>
        <p:nvSpPr>
          <p:cNvPr id="7" name="Title 6">
            <a:extLst>
              <a:ext uri="{FF2B5EF4-FFF2-40B4-BE49-F238E27FC236}">
                <a16:creationId xmlns:a16="http://schemas.microsoft.com/office/drawing/2014/main" id="{C75AD6B4-2C51-7242-877E-6803B3AD6CB4}"/>
              </a:ext>
            </a:extLst>
          </p:cNvPr>
          <p:cNvSpPr>
            <a:spLocks noGrp="1"/>
          </p:cNvSpPr>
          <p:nvPr>
            <p:ph type="ctrTitle"/>
          </p:nvPr>
        </p:nvSpPr>
        <p:spPr>
          <a:xfrm>
            <a:off x="1101369" y="1106424"/>
            <a:ext cx="6699963" cy="4633289"/>
          </a:xfrm>
        </p:spPr>
        <p:txBody>
          <a:bodyPr>
            <a:normAutofit/>
          </a:bodyPr>
          <a:lstStyle/>
          <a:p>
            <a:pPr algn="r"/>
            <a:r>
              <a:rPr lang="en-BD" sz="6600">
                <a:solidFill>
                  <a:schemeClr val="tx1"/>
                </a:solidFill>
              </a:rPr>
              <a:t>Additional Slides</a:t>
            </a:r>
          </a:p>
        </p:txBody>
      </p:sp>
      <p:cxnSp>
        <p:nvCxnSpPr>
          <p:cNvPr id="11" name="Straight Connector 15">
            <a:extLst>
              <a:ext uri="{FF2B5EF4-FFF2-40B4-BE49-F238E27FC236}">
                <a16:creationId xmlns:a16="http://schemas.microsoft.com/office/drawing/2014/main" id="{B29CC623-FD26-47FD-9E70-44325D453E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2"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292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3012B-84B9-7349-A96C-D843A369539B}"/>
              </a:ext>
            </a:extLst>
          </p:cNvPr>
          <p:cNvSpPr>
            <a:spLocks noGrp="1"/>
          </p:cNvSpPr>
          <p:nvPr>
            <p:ph type="title"/>
          </p:nvPr>
        </p:nvSpPr>
        <p:spPr>
          <a:xfrm>
            <a:off x="6846137" y="727626"/>
            <a:ext cx="4602152" cy="1718225"/>
          </a:xfrm>
        </p:spPr>
        <p:txBody>
          <a:bodyPr>
            <a:normAutofit/>
          </a:bodyPr>
          <a:lstStyle/>
          <a:p>
            <a:r>
              <a:rPr lang="en-BD"/>
              <a:t>Outline</a:t>
            </a:r>
          </a:p>
        </p:txBody>
      </p:sp>
      <p:sp>
        <p:nvSpPr>
          <p:cNvPr id="13" name="Rectangle 12">
            <a:extLst>
              <a:ext uri="{FF2B5EF4-FFF2-40B4-BE49-F238E27FC236}">
                <a16:creationId xmlns:a16="http://schemas.microsoft.com/office/drawing/2014/main" id="{43047B46-4F2F-4746-8B82-B30EAAAE0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54E8A8E-D194-4D55-92A3-6B0799722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024" y="253548"/>
            <a:ext cx="5851795" cy="6384816"/>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pic>
        <p:nvPicPr>
          <p:cNvPr id="7" name="Picture 7">
            <a:extLst>
              <a:ext uri="{FF2B5EF4-FFF2-40B4-BE49-F238E27FC236}">
                <a16:creationId xmlns:a16="http://schemas.microsoft.com/office/drawing/2014/main" id="{7EB1433F-7ED1-4732-BB4D-6DFF80981B3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6282" r="13567" b="8"/>
          <a:stretch/>
        </p:blipFill>
        <p:spPr>
          <a:xfrm>
            <a:off x="407432" y="419292"/>
            <a:ext cx="5522976" cy="6053328"/>
          </a:xfrm>
          <a:prstGeom prst="rect">
            <a:avLst/>
          </a:prstGeom>
        </p:spPr>
      </p:pic>
      <p:sp>
        <p:nvSpPr>
          <p:cNvPr id="3" name="Content Placeholder 2">
            <a:extLst>
              <a:ext uri="{FF2B5EF4-FFF2-40B4-BE49-F238E27FC236}">
                <a16:creationId xmlns:a16="http://schemas.microsoft.com/office/drawing/2014/main" id="{D6E5899E-188D-E346-BD75-A52C25C2CF7A}"/>
              </a:ext>
            </a:extLst>
          </p:cNvPr>
          <p:cNvSpPr>
            <a:spLocks noGrp="1"/>
          </p:cNvSpPr>
          <p:nvPr>
            <p:ph idx="1"/>
          </p:nvPr>
        </p:nvSpPr>
        <p:spPr>
          <a:xfrm>
            <a:off x="6745284" y="2023449"/>
            <a:ext cx="4602152" cy="3115027"/>
          </a:xfrm>
        </p:spPr>
        <p:txBody>
          <a:bodyPr vert="horz" lIns="91440" tIns="45720" rIns="91440" bIns="45720" rtlCol="0" anchor="t">
            <a:normAutofit lnSpcReduction="10000"/>
          </a:bodyPr>
          <a:lstStyle/>
          <a:p>
            <a:r>
              <a:rPr lang="en-BD" sz="2200"/>
              <a:t>Summary</a:t>
            </a:r>
          </a:p>
          <a:p>
            <a:r>
              <a:rPr lang="en-BD" sz="2200"/>
              <a:t>Background</a:t>
            </a:r>
          </a:p>
          <a:p>
            <a:r>
              <a:rPr lang="en-BD" sz="2200"/>
              <a:t>Methods</a:t>
            </a:r>
          </a:p>
          <a:p>
            <a:r>
              <a:rPr lang="en-BD" sz="2200"/>
              <a:t>Simulation</a:t>
            </a:r>
          </a:p>
          <a:p>
            <a:r>
              <a:rPr lang="en-BD" sz="2200"/>
              <a:t>PCB layout and 3d rendering</a:t>
            </a:r>
          </a:p>
          <a:p>
            <a:r>
              <a:rPr lang="en-BD" sz="2200"/>
              <a:t>Future Outlook</a:t>
            </a:r>
          </a:p>
          <a:p>
            <a:pPr>
              <a:buClr>
                <a:srgbClr val="262626"/>
              </a:buClr>
            </a:pPr>
            <a:r>
              <a:rPr lang="en-BD" sz="2200"/>
              <a:t>Conclusion</a:t>
            </a:r>
          </a:p>
          <a:p>
            <a:pPr>
              <a:buClr>
                <a:srgbClr val="262626"/>
              </a:buClr>
            </a:pPr>
            <a:endParaRPr lang="en-BD" sz="2200"/>
          </a:p>
        </p:txBody>
      </p:sp>
      <p:sp>
        <p:nvSpPr>
          <p:cNvPr id="5" name="Date Placeholder 4">
            <a:extLst>
              <a:ext uri="{FF2B5EF4-FFF2-40B4-BE49-F238E27FC236}">
                <a16:creationId xmlns:a16="http://schemas.microsoft.com/office/drawing/2014/main" id="{7A4EB6EC-D213-9F48-8356-86C62AC118FF}"/>
              </a:ext>
            </a:extLst>
          </p:cNvPr>
          <p:cNvSpPr>
            <a:spLocks noGrp="1"/>
          </p:cNvSpPr>
          <p:nvPr>
            <p:ph type="dt" sz="half" idx="10"/>
          </p:nvPr>
        </p:nvSpPr>
        <p:spPr>
          <a:xfrm>
            <a:off x="854148" y="6184425"/>
            <a:ext cx="2743200" cy="274320"/>
          </a:xfrm>
        </p:spPr>
        <p:txBody>
          <a:bodyPr>
            <a:normAutofit/>
          </a:bodyPr>
          <a:lstStyle/>
          <a:p>
            <a:pPr>
              <a:lnSpc>
                <a:spcPct val="90000"/>
              </a:lnSpc>
              <a:spcAft>
                <a:spcPts val="600"/>
              </a:spcAft>
            </a:pPr>
            <a:r>
              <a:rPr lang="en-US" sz="1000">
                <a:solidFill>
                  <a:srgbClr val="FFFFFF"/>
                </a:solidFill>
              </a:rPr>
              <a:t>EEE 416 (2020) – Final Project Group A.XY</a:t>
            </a:r>
            <a:endParaRPr lang="en-BD" sz="1000">
              <a:solidFill>
                <a:srgbClr val="FFFFFF"/>
              </a:solidFill>
            </a:endParaRPr>
          </a:p>
        </p:txBody>
      </p:sp>
      <p:sp>
        <p:nvSpPr>
          <p:cNvPr id="8" name="TextBox 7">
            <a:extLst>
              <a:ext uri="{FF2B5EF4-FFF2-40B4-BE49-F238E27FC236}">
                <a16:creationId xmlns:a16="http://schemas.microsoft.com/office/drawing/2014/main" id="{4E6577ED-5F69-4049-8819-A3A69CA9F65A}"/>
              </a:ext>
            </a:extLst>
          </p:cNvPr>
          <p:cNvSpPr txBox="1"/>
          <p:nvPr/>
        </p:nvSpPr>
        <p:spPr>
          <a:xfrm>
            <a:off x="3229027" y="6272565"/>
            <a:ext cx="270138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14668898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0DCBF11D-A416-0F4E-9F78-0DF2456C744E}"/>
              </a:ext>
            </a:extLst>
          </p:cNvPr>
          <p:cNvSpPr>
            <a:spLocks noGrp="1"/>
          </p:cNvSpPr>
          <p:nvPr>
            <p:ph type="title"/>
          </p:nvPr>
        </p:nvSpPr>
        <p:spPr>
          <a:xfrm>
            <a:off x="573409" y="559477"/>
            <a:ext cx="3765200" cy="5709931"/>
          </a:xfrm>
        </p:spPr>
        <p:txBody>
          <a:bodyPr>
            <a:normAutofit/>
          </a:bodyPr>
          <a:lstStyle/>
          <a:p>
            <a:pPr algn="ctr"/>
            <a:r>
              <a:rPr lang="en-BD"/>
              <a:t>References</a:t>
            </a:r>
          </a:p>
        </p:txBody>
      </p:sp>
      <p:sp>
        <p:nvSpPr>
          <p:cNvPr id="3" name="Content Placeholder 2">
            <a:extLst>
              <a:ext uri="{FF2B5EF4-FFF2-40B4-BE49-F238E27FC236}">
                <a16:creationId xmlns:a16="http://schemas.microsoft.com/office/drawing/2014/main" id="{99A9824A-37CE-5047-8E24-58FA9D659E94}"/>
              </a:ext>
            </a:extLst>
          </p:cNvPr>
          <p:cNvSpPr>
            <a:spLocks noGrp="1"/>
          </p:cNvSpPr>
          <p:nvPr>
            <p:ph idx="1"/>
          </p:nvPr>
        </p:nvSpPr>
        <p:spPr>
          <a:xfrm>
            <a:off x="5431232" y="981508"/>
            <a:ext cx="5647076" cy="5475563"/>
          </a:xfrm>
        </p:spPr>
        <p:txBody>
          <a:bodyPr vert="horz" lIns="91440" tIns="45720" rIns="91440" bIns="45720" rtlCol="0" anchor="ctr">
            <a:normAutofit/>
          </a:bodyPr>
          <a:lstStyle/>
          <a:p>
            <a:pPr>
              <a:lnSpc>
                <a:spcPct val="90000"/>
              </a:lnSpc>
            </a:pPr>
            <a:r>
              <a:rPr lang="en-US" sz="2000">
                <a:ea typeface="+mn-lt"/>
                <a:cs typeface="+mn-lt"/>
                <a:hlinkClick r:id="rId2"/>
              </a:rPr>
              <a:t>https://pdf1.alldatasheet.com/datasheet-pdf/view/201588/STMICROELECTRONICS/STM32F103C6.html</a:t>
            </a:r>
            <a:endParaRPr lang="en-US" sz="2000">
              <a:ea typeface="+mn-lt"/>
              <a:cs typeface="+mn-lt"/>
            </a:endParaRPr>
          </a:p>
          <a:p>
            <a:pPr>
              <a:lnSpc>
                <a:spcPct val="90000"/>
              </a:lnSpc>
              <a:buClr>
                <a:srgbClr val="262626"/>
              </a:buClr>
            </a:pPr>
            <a:r>
              <a:rPr lang="en-US" sz="2000">
                <a:ea typeface="+mn-lt"/>
                <a:cs typeface="+mn-lt"/>
                <a:hlinkClick r:id="rId3"/>
              </a:rPr>
              <a:t>https://www.alldatasheet.com/view.jsp?Searchword=Irf540%20datasheet&amp;gclid=CjwKCAjwgISIBhBfEiwALE19Se-YWNmCKHELvi1W34DGLMwYtGmy9618Dk2r0D5a4m65V_mQ0gBAUBoCfZcQAvD_BwE&amp;fbclid=IwAR2RBxTMbDqrJpRa_oAzzf4MzhKFN8KeZ_L7IzePPgOcvZXpNRRWTl_gWxg</a:t>
            </a:r>
            <a:endParaRPr lang="en-US" sz="2000"/>
          </a:p>
          <a:p>
            <a:pPr>
              <a:lnSpc>
                <a:spcPct val="90000"/>
              </a:lnSpc>
              <a:buClr>
                <a:srgbClr val="262626"/>
              </a:buClr>
            </a:pPr>
            <a:r>
              <a:rPr lang="en-US" sz="2000">
                <a:ea typeface="+mn-lt"/>
                <a:cs typeface="+mn-lt"/>
                <a:hlinkClick r:id="rId4"/>
              </a:rPr>
              <a:t>https://www.alldatasheet.com/view.jsp?Searchword=Lm339%20datasheet&amp;gclid=CjwKCAjwgISIBhBfEiwALE19SWUDzAa8ohoZaRpWowEGKEHUA3Z_6453KZUUkh0k_80SxKZzoUhi-RoC_l0QAvD_BwE&amp;fbclid=IwAR3-yF5OXz1ZiI2tDoUphib6ZT3vgpngwWi8zfFAm24umYYv2bjkQbFsP3s</a:t>
            </a:r>
            <a:endParaRPr lang="en-US" sz="2000"/>
          </a:p>
          <a:p>
            <a:pPr>
              <a:lnSpc>
                <a:spcPct val="90000"/>
              </a:lnSpc>
              <a:buClr>
                <a:srgbClr val="262626"/>
              </a:buClr>
            </a:pPr>
            <a:endParaRPr lang="en-US" sz="2000"/>
          </a:p>
          <a:p>
            <a:pPr>
              <a:lnSpc>
                <a:spcPct val="90000"/>
              </a:lnSpc>
              <a:buClr>
                <a:srgbClr val="262626"/>
              </a:buClr>
            </a:pPr>
            <a:endParaRPr lang="en-US" sz="2000"/>
          </a:p>
          <a:p>
            <a:pPr>
              <a:lnSpc>
                <a:spcPct val="90000"/>
              </a:lnSpc>
              <a:buClr>
                <a:srgbClr val="262626"/>
              </a:buClr>
            </a:pPr>
            <a:endParaRPr lang="en-US" sz="2000"/>
          </a:p>
        </p:txBody>
      </p:sp>
      <p:sp>
        <p:nvSpPr>
          <p:cNvPr id="4" name="Date Placeholder 3">
            <a:extLst>
              <a:ext uri="{FF2B5EF4-FFF2-40B4-BE49-F238E27FC236}">
                <a16:creationId xmlns:a16="http://schemas.microsoft.com/office/drawing/2014/main" id="{0DC25CA0-776A-F245-A1EB-5693AB3E5DE2}"/>
              </a:ext>
            </a:extLst>
          </p:cNvPr>
          <p:cNvSpPr>
            <a:spLocks noGrp="1"/>
          </p:cNvSpPr>
          <p:nvPr>
            <p:ph type="dt" sz="half" idx="10"/>
          </p:nvPr>
        </p:nvSpPr>
        <p:spPr>
          <a:xfrm>
            <a:off x="426724" y="6307672"/>
            <a:ext cx="2743200" cy="274320"/>
          </a:xfrm>
        </p:spPr>
        <p:txBody>
          <a:bodyPr>
            <a:normAutofit/>
          </a:bodyPr>
          <a:lstStyle/>
          <a:p>
            <a:pPr>
              <a:lnSpc>
                <a:spcPct val="90000"/>
              </a:lnSpc>
              <a:spcAft>
                <a:spcPts val="600"/>
              </a:spcAft>
            </a:pPr>
            <a:r>
              <a:rPr lang="en-US" sz="1300"/>
              <a:t>EEE 416 A 2020 – Final Project</a:t>
            </a:r>
            <a:endParaRPr lang="en-BD" sz="1300"/>
          </a:p>
        </p:txBody>
      </p:sp>
    </p:spTree>
    <p:extLst>
      <p:ext uri="{BB962C8B-B14F-4D97-AF65-F5344CB8AC3E}">
        <p14:creationId xmlns:p14="http://schemas.microsoft.com/office/powerpoint/2010/main" val="3005554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8">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6C322DA6-B9F8-A44A-9BC6-570760E1E755}"/>
              </a:ext>
            </a:extLst>
          </p:cNvPr>
          <p:cNvSpPr>
            <a:spLocks noGrp="1"/>
          </p:cNvSpPr>
          <p:nvPr>
            <p:ph type="title"/>
          </p:nvPr>
        </p:nvSpPr>
        <p:spPr>
          <a:xfrm>
            <a:off x="573409" y="559477"/>
            <a:ext cx="3765200" cy="5709931"/>
          </a:xfrm>
        </p:spPr>
        <p:txBody>
          <a:bodyPr>
            <a:normAutofit/>
          </a:bodyPr>
          <a:lstStyle/>
          <a:p>
            <a:pPr algn="ctr"/>
            <a:r>
              <a:rPr lang="en-BD"/>
              <a:t>Bill of Materials</a:t>
            </a:r>
          </a:p>
        </p:txBody>
      </p:sp>
      <p:sp>
        <p:nvSpPr>
          <p:cNvPr id="3" name="Content Placeholder 2">
            <a:extLst>
              <a:ext uri="{FF2B5EF4-FFF2-40B4-BE49-F238E27FC236}">
                <a16:creationId xmlns:a16="http://schemas.microsoft.com/office/drawing/2014/main" id="{1AC9164C-782E-BE42-9711-6F26A90B30BA}"/>
              </a:ext>
            </a:extLst>
          </p:cNvPr>
          <p:cNvSpPr>
            <a:spLocks noGrp="1"/>
          </p:cNvSpPr>
          <p:nvPr>
            <p:ph idx="1"/>
          </p:nvPr>
        </p:nvSpPr>
        <p:spPr>
          <a:xfrm>
            <a:off x="5384339" y="911169"/>
            <a:ext cx="5647076" cy="5475563"/>
          </a:xfrm>
        </p:spPr>
        <p:txBody>
          <a:bodyPr vert="horz" lIns="91440" tIns="45720" rIns="91440" bIns="45720" rtlCol="0" anchor="ctr">
            <a:normAutofit/>
          </a:bodyPr>
          <a:lstStyle/>
          <a:p>
            <a:pPr>
              <a:lnSpc>
                <a:spcPct val="90000"/>
              </a:lnSpc>
              <a:buClr>
                <a:srgbClr val="262626"/>
              </a:buClr>
            </a:pPr>
            <a:r>
              <a:rPr lang="en-BD" sz="2000"/>
              <a:t>1x STM32F103C6</a:t>
            </a:r>
            <a:endParaRPr lang="en-US" sz="2000"/>
          </a:p>
          <a:p>
            <a:pPr>
              <a:lnSpc>
                <a:spcPct val="90000"/>
              </a:lnSpc>
              <a:buClr>
                <a:srgbClr val="262626"/>
              </a:buClr>
            </a:pPr>
            <a:r>
              <a:rPr lang="en-US" sz="2000"/>
              <a:t>2x 5V Relay</a:t>
            </a:r>
          </a:p>
          <a:p>
            <a:pPr>
              <a:lnSpc>
                <a:spcPct val="90000"/>
              </a:lnSpc>
              <a:buClr>
                <a:srgbClr val="262626"/>
              </a:buClr>
            </a:pPr>
            <a:r>
              <a:rPr lang="en-US" sz="2000"/>
              <a:t>2x LM339</a:t>
            </a:r>
          </a:p>
          <a:p>
            <a:pPr>
              <a:lnSpc>
                <a:spcPct val="90000"/>
              </a:lnSpc>
              <a:buClr>
                <a:srgbClr val="262626"/>
              </a:buClr>
            </a:pPr>
            <a:r>
              <a:rPr lang="en-US" sz="2000"/>
              <a:t>3x BCD 7 segment display</a:t>
            </a:r>
          </a:p>
          <a:p>
            <a:pPr>
              <a:lnSpc>
                <a:spcPct val="90000"/>
              </a:lnSpc>
              <a:buClr>
                <a:srgbClr val="262626"/>
              </a:buClr>
            </a:pPr>
            <a:r>
              <a:rPr lang="en-US" sz="2000"/>
              <a:t>1x Dual secondary winding Transformer</a:t>
            </a:r>
          </a:p>
          <a:p>
            <a:pPr>
              <a:lnSpc>
                <a:spcPct val="90000"/>
              </a:lnSpc>
              <a:buClr>
                <a:srgbClr val="262626"/>
              </a:buClr>
            </a:pPr>
            <a:r>
              <a:rPr lang="en-US" sz="2000"/>
              <a:t>2x IRF540 MOSFET</a:t>
            </a:r>
          </a:p>
          <a:p>
            <a:pPr>
              <a:lnSpc>
                <a:spcPct val="90000"/>
              </a:lnSpc>
              <a:buClr>
                <a:srgbClr val="262626"/>
              </a:buClr>
            </a:pPr>
            <a:r>
              <a:rPr lang="en-US" sz="2000"/>
              <a:t>1x Full bridge rectifier</a:t>
            </a:r>
          </a:p>
          <a:p>
            <a:pPr>
              <a:lnSpc>
                <a:spcPct val="90000"/>
              </a:lnSpc>
              <a:buClr>
                <a:srgbClr val="262626"/>
              </a:buClr>
            </a:pPr>
            <a:r>
              <a:rPr lang="en-US" sz="2000"/>
              <a:t>1x diode</a:t>
            </a:r>
          </a:p>
          <a:p>
            <a:pPr>
              <a:lnSpc>
                <a:spcPct val="90000"/>
              </a:lnSpc>
              <a:buClr>
                <a:srgbClr val="262626"/>
              </a:buClr>
            </a:pPr>
            <a:r>
              <a:rPr lang="en-US" sz="2000"/>
              <a:t>1x 7805 IC</a:t>
            </a:r>
          </a:p>
          <a:p>
            <a:pPr>
              <a:lnSpc>
                <a:spcPct val="90000"/>
              </a:lnSpc>
              <a:buClr>
                <a:srgbClr val="262626"/>
              </a:buClr>
            </a:pPr>
            <a:r>
              <a:rPr lang="en-US" sz="2000"/>
              <a:t>5 x10k, 1x 52k,1x 100k  resistors</a:t>
            </a:r>
          </a:p>
          <a:p>
            <a:pPr>
              <a:lnSpc>
                <a:spcPct val="90000"/>
              </a:lnSpc>
              <a:buClr>
                <a:srgbClr val="262626"/>
              </a:buClr>
            </a:pPr>
            <a:r>
              <a:rPr lang="en-US" sz="2000"/>
              <a:t>2x 100k variable resistors</a:t>
            </a:r>
          </a:p>
          <a:p>
            <a:pPr>
              <a:lnSpc>
                <a:spcPct val="90000"/>
              </a:lnSpc>
              <a:buClr>
                <a:srgbClr val="262626"/>
              </a:buClr>
            </a:pPr>
            <a:r>
              <a:rPr lang="en-US" sz="2000"/>
              <a:t>1x 10uF, 1x 100uF, 1x 1mF capacitors</a:t>
            </a:r>
          </a:p>
          <a:p>
            <a:pPr>
              <a:lnSpc>
                <a:spcPct val="90000"/>
              </a:lnSpc>
              <a:buClr>
                <a:srgbClr val="262626"/>
              </a:buClr>
            </a:pPr>
            <a:r>
              <a:rPr lang="en-US" sz="2000"/>
              <a:t>1x 1mH Inductor</a:t>
            </a:r>
          </a:p>
          <a:p>
            <a:pPr>
              <a:lnSpc>
                <a:spcPct val="90000"/>
              </a:lnSpc>
              <a:buClr>
                <a:srgbClr val="262626"/>
              </a:buClr>
            </a:pPr>
            <a:r>
              <a:rPr lang="en-US" sz="2000"/>
              <a:t>Wires</a:t>
            </a:r>
          </a:p>
          <a:p>
            <a:pPr>
              <a:lnSpc>
                <a:spcPct val="90000"/>
              </a:lnSpc>
              <a:buClr>
                <a:srgbClr val="262626"/>
              </a:buClr>
            </a:pPr>
            <a:endParaRPr lang="en-US" sz="2000"/>
          </a:p>
        </p:txBody>
      </p:sp>
      <p:sp>
        <p:nvSpPr>
          <p:cNvPr id="4" name="Date Placeholder 3">
            <a:extLst>
              <a:ext uri="{FF2B5EF4-FFF2-40B4-BE49-F238E27FC236}">
                <a16:creationId xmlns:a16="http://schemas.microsoft.com/office/drawing/2014/main" id="{FF2122F0-FFF5-014D-AA1D-C128FFFC26AA}"/>
              </a:ext>
            </a:extLst>
          </p:cNvPr>
          <p:cNvSpPr>
            <a:spLocks noGrp="1"/>
          </p:cNvSpPr>
          <p:nvPr>
            <p:ph type="dt" sz="half" idx="10"/>
          </p:nvPr>
        </p:nvSpPr>
        <p:spPr>
          <a:xfrm>
            <a:off x="426724" y="6307672"/>
            <a:ext cx="2743200" cy="274320"/>
          </a:xfrm>
        </p:spPr>
        <p:txBody>
          <a:bodyPr>
            <a:normAutofit/>
          </a:bodyPr>
          <a:lstStyle/>
          <a:p>
            <a:pPr>
              <a:lnSpc>
                <a:spcPct val="90000"/>
              </a:lnSpc>
              <a:spcAft>
                <a:spcPts val="600"/>
              </a:spcAft>
            </a:pPr>
            <a:r>
              <a:rPr lang="en-US" sz="1300"/>
              <a:t>EEE 416 A 2020 – Final Project</a:t>
            </a:r>
            <a:endParaRPr lang="en-BD" sz="1300"/>
          </a:p>
        </p:txBody>
      </p:sp>
    </p:spTree>
    <p:extLst>
      <p:ext uri="{BB962C8B-B14F-4D97-AF65-F5344CB8AC3E}">
        <p14:creationId xmlns:p14="http://schemas.microsoft.com/office/powerpoint/2010/main" val="3388380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D15573D-0E45-4691-B525-471152EC18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E448559-19A4-4252-8C27-54C1DA906F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6BC02316-B4BA-A440-BE58-EB565E073267}"/>
              </a:ext>
            </a:extLst>
          </p:cNvPr>
          <p:cNvSpPr>
            <a:spLocks noGrp="1"/>
          </p:cNvSpPr>
          <p:nvPr>
            <p:ph type="title"/>
          </p:nvPr>
        </p:nvSpPr>
        <p:spPr>
          <a:xfrm>
            <a:off x="573409" y="559477"/>
            <a:ext cx="3765200" cy="5709931"/>
          </a:xfrm>
        </p:spPr>
        <p:txBody>
          <a:bodyPr>
            <a:normAutofit/>
          </a:bodyPr>
          <a:lstStyle/>
          <a:p>
            <a:pPr algn="ctr"/>
            <a:r>
              <a:rPr lang="en-BD"/>
              <a:t>Detailed Methods</a:t>
            </a:r>
          </a:p>
        </p:txBody>
      </p:sp>
      <p:sp>
        <p:nvSpPr>
          <p:cNvPr id="3" name="Content Placeholder 2">
            <a:extLst>
              <a:ext uri="{FF2B5EF4-FFF2-40B4-BE49-F238E27FC236}">
                <a16:creationId xmlns:a16="http://schemas.microsoft.com/office/drawing/2014/main" id="{27805BA9-2F09-2F4A-AFB2-B74B6D7DB214}"/>
              </a:ext>
            </a:extLst>
          </p:cNvPr>
          <p:cNvSpPr>
            <a:spLocks noGrp="1"/>
          </p:cNvSpPr>
          <p:nvPr>
            <p:ph idx="1"/>
          </p:nvPr>
        </p:nvSpPr>
        <p:spPr>
          <a:xfrm>
            <a:off x="5349170" y="1720062"/>
            <a:ext cx="5647076" cy="5475563"/>
          </a:xfrm>
        </p:spPr>
        <p:txBody>
          <a:bodyPr vert="horz" lIns="91440" tIns="45720" rIns="91440" bIns="45720" rtlCol="0" anchor="ctr">
            <a:normAutofit/>
          </a:bodyPr>
          <a:lstStyle/>
          <a:p>
            <a:pPr marL="0" indent="0">
              <a:buNone/>
            </a:pPr>
            <a:r>
              <a:rPr lang="en-US" b="1"/>
              <a:t>Software used: </a:t>
            </a:r>
          </a:p>
          <a:p>
            <a:pPr>
              <a:buClr>
                <a:srgbClr val="262626"/>
              </a:buClr>
            </a:pPr>
            <a:r>
              <a:rPr lang="en-BD"/>
              <a:t>Proteus 8 Professional v 8.10 SP3 ()</a:t>
            </a:r>
            <a:endParaRPr lang="en-US"/>
          </a:p>
          <a:p>
            <a:pPr>
              <a:buClr>
                <a:srgbClr val="262626"/>
              </a:buClr>
            </a:pPr>
            <a:r>
              <a:rPr lang="en-US">
                <a:ea typeface="+mn-lt"/>
                <a:cs typeface="+mn-lt"/>
              </a:rPr>
              <a:t>STM 32 Cube IDE 1.6.1</a:t>
            </a:r>
            <a:endParaRPr lang="en-BD"/>
          </a:p>
          <a:p>
            <a:pPr marL="0" indent="0">
              <a:buClr>
                <a:srgbClr val="262626"/>
              </a:buClr>
              <a:buNone/>
            </a:pPr>
            <a:endParaRPr lang="en-US" b="1"/>
          </a:p>
          <a:p>
            <a:pPr marL="0" indent="0">
              <a:buNone/>
            </a:pPr>
            <a:r>
              <a:rPr lang="en-US" b="1"/>
              <a:t>Tutorials :</a:t>
            </a:r>
            <a:endParaRPr lang="en-US"/>
          </a:p>
          <a:p>
            <a:r>
              <a:rPr lang="en-US">
                <a:ea typeface="+mn-lt"/>
                <a:cs typeface="+mn-lt"/>
                <a:hlinkClick r:id="rId2"/>
              </a:rPr>
              <a:t>https://youtu.be/gL8OoS9E1rw</a:t>
            </a:r>
            <a:endParaRPr lang="en-US"/>
          </a:p>
          <a:p>
            <a:pPr>
              <a:buClr>
                <a:srgbClr val="262626"/>
              </a:buClr>
            </a:pPr>
            <a:r>
              <a:rPr lang="en-US">
                <a:ea typeface="+mn-lt"/>
                <a:cs typeface="+mn-lt"/>
                <a:hlinkClick r:id="rId3"/>
              </a:rPr>
              <a:t>https://youtu.be/bX9m7KwA-8Y</a:t>
            </a:r>
            <a:endParaRPr lang="en-US"/>
          </a:p>
          <a:p>
            <a:pPr>
              <a:buClr>
                <a:srgbClr val="262626"/>
              </a:buClr>
            </a:pPr>
            <a:r>
              <a:rPr lang="en-US">
                <a:ea typeface="+mn-lt"/>
                <a:cs typeface="+mn-lt"/>
                <a:hlinkClick r:id="rId4"/>
              </a:rPr>
              <a:t>https://youtu.be/rfBeq-Fu0hc</a:t>
            </a:r>
            <a:endParaRPr lang="en-US"/>
          </a:p>
          <a:p>
            <a:pPr>
              <a:buClr>
                <a:srgbClr val="262626"/>
              </a:buClr>
            </a:pPr>
            <a:r>
              <a:rPr lang="en-US">
                <a:ea typeface="+mn-lt"/>
                <a:cs typeface="+mn-lt"/>
                <a:hlinkClick r:id="rId5"/>
              </a:rPr>
              <a:t>https://www.engineersgarage.com/accessing-ports-of-stm32-microcontroller/</a:t>
            </a:r>
            <a:endParaRPr lang="en-US"/>
          </a:p>
          <a:p>
            <a:pPr marL="0" indent="0">
              <a:buClr>
                <a:srgbClr val="262626"/>
              </a:buClr>
              <a:buNone/>
            </a:pPr>
            <a:endParaRPr lang="en-US"/>
          </a:p>
          <a:p>
            <a:pPr>
              <a:buClr>
                <a:srgbClr val="262626"/>
              </a:buClr>
            </a:pPr>
            <a:endParaRPr lang="en-US"/>
          </a:p>
          <a:p>
            <a:pPr>
              <a:buClr>
                <a:srgbClr val="262626"/>
              </a:buClr>
            </a:pPr>
            <a:endParaRPr lang="en-US"/>
          </a:p>
          <a:p>
            <a:pPr>
              <a:buClr>
                <a:srgbClr val="262626"/>
              </a:buClr>
            </a:pPr>
            <a:endParaRPr lang="en-BD"/>
          </a:p>
          <a:p>
            <a:endParaRPr lang="en-BD"/>
          </a:p>
        </p:txBody>
      </p:sp>
      <p:sp>
        <p:nvSpPr>
          <p:cNvPr id="5" name="Date Placeholder 4">
            <a:extLst>
              <a:ext uri="{FF2B5EF4-FFF2-40B4-BE49-F238E27FC236}">
                <a16:creationId xmlns:a16="http://schemas.microsoft.com/office/drawing/2014/main" id="{CA13EE2D-E2ED-2B43-A2AA-3179A584B006}"/>
              </a:ext>
            </a:extLst>
          </p:cNvPr>
          <p:cNvSpPr>
            <a:spLocks noGrp="1"/>
          </p:cNvSpPr>
          <p:nvPr>
            <p:ph type="dt" sz="half" idx="10"/>
          </p:nvPr>
        </p:nvSpPr>
        <p:spPr>
          <a:xfrm>
            <a:off x="426724" y="6307672"/>
            <a:ext cx="2743200" cy="274320"/>
          </a:xfrm>
        </p:spPr>
        <p:txBody>
          <a:bodyPr>
            <a:normAutofit/>
          </a:bodyPr>
          <a:lstStyle/>
          <a:p>
            <a:pPr>
              <a:lnSpc>
                <a:spcPct val="90000"/>
              </a:lnSpc>
              <a:spcAft>
                <a:spcPts val="600"/>
              </a:spcAft>
            </a:pPr>
            <a:r>
              <a:rPr lang="en-US" sz="1000"/>
              <a:t>EEE 416 (2020) – Final Project Group A.XY</a:t>
            </a:r>
            <a:endParaRPr lang="en-BD" sz="1000"/>
          </a:p>
        </p:txBody>
      </p:sp>
    </p:spTree>
    <p:extLst>
      <p:ext uri="{BB962C8B-B14F-4D97-AF65-F5344CB8AC3E}">
        <p14:creationId xmlns:p14="http://schemas.microsoft.com/office/powerpoint/2010/main" val="1988585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B471E-02B4-9945-9E01-96A65E9DE9EA}"/>
              </a:ext>
            </a:extLst>
          </p:cNvPr>
          <p:cNvSpPr>
            <a:spLocks noGrp="1"/>
          </p:cNvSpPr>
          <p:nvPr>
            <p:ph type="title"/>
          </p:nvPr>
        </p:nvSpPr>
        <p:spPr>
          <a:xfrm>
            <a:off x="6846137" y="727626"/>
            <a:ext cx="4602152" cy="1718225"/>
          </a:xfrm>
        </p:spPr>
        <p:txBody>
          <a:bodyPr vert="horz" lIns="91440" tIns="45720" rIns="91440" bIns="45720" rtlCol="0" anchor="ctr">
            <a:normAutofit/>
          </a:bodyPr>
          <a:lstStyle/>
          <a:p>
            <a:r>
              <a:rPr lang="en-US" sz="4800"/>
              <a:t>Circuit Diagram</a:t>
            </a:r>
          </a:p>
        </p:txBody>
      </p:sp>
      <p:sp>
        <p:nvSpPr>
          <p:cNvPr id="13" name="Rectangle 13">
            <a:extLst>
              <a:ext uri="{FF2B5EF4-FFF2-40B4-BE49-F238E27FC236}">
                <a16:creationId xmlns:a16="http://schemas.microsoft.com/office/drawing/2014/main" id="{43047B46-4F2F-4746-8B82-B30EAAAE0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5">
            <a:extLst>
              <a:ext uri="{FF2B5EF4-FFF2-40B4-BE49-F238E27FC236}">
                <a16:creationId xmlns:a16="http://schemas.microsoft.com/office/drawing/2014/main" id="{A54E8A8E-D194-4D55-92A3-6B0799722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024" y="253548"/>
            <a:ext cx="5851795" cy="6384816"/>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pic>
        <p:nvPicPr>
          <p:cNvPr id="8" name="Picture 8" descr="Diagram, schematic&#10;&#10;Description automatically generated">
            <a:extLst>
              <a:ext uri="{FF2B5EF4-FFF2-40B4-BE49-F238E27FC236}">
                <a16:creationId xmlns:a16="http://schemas.microsoft.com/office/drawing/2014/main" id="{45846454-2DD9-4CB2-9D6E-0E7BC1D232B1}"/>
              </a:ext>
            </a:extLst>
          </p:cNvPr>
          <p:cNvPicPr>
            <a:picLocks noChangeAspect="1"/>
          </p:cNvPicPr>
          <p:nvPr/>
        </p:nvPicPr>
        <p:blipFill rotWithShape="1">
          <a:blip r:embed="rId2"/>
          <a:srcRect l="19045" r="18913" b="1"/>
          <a:stretch/>
        </p:blipFill>
        <p:spPr>
          <a:xfrm>
            <a:off x="407432" y="419292"/>
            <a:ext cx="5522976" cy="6053328"/>
          </a:xfrm>
          <a:prstGeom prst="rect">
            <a:avLst/>
          </a:prstGeom>
        </p:spPr>
      </p:pic>
      <p:sp>
        <p:nvSpPr>
          <p:cNvPr id="9" name="TextBox 8">
            <a:extLst>
              <a:ext uri="{FF2B5EF4-FFF2-40B4-BE49-F238E27FC236}">
                <a16:creationId xmlns:a16="http://schemas.microsoft.com/office/drawing/2014/main" id="{86BE34A8-5576-4F2D-B7DF-297CEFB87F5D}"/>
              </a:ext>
            </a:extLst>
          </p:cNvPr>
          <p:cNvSpPr txBox="1"/>
          <p:nvPr/>
        </p:nvSpPr>
        <p:spPr>
          <a:xfrm>
            <a:off x="6846137" y="2538919"/>
            <a:ext cx="4602152" cy="359688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182880" defTabSz="914400">
              <a:spcAft>
                <a:spcPts val="600"/>
              </a:spcAft>
              <a:buClr>
                <a:schemeClr val="tx1">
                  <a:lumMod val="85000"/>
                  <a:lumOff val="15000"/>
                </a:schemeClr>
              </a:buClr>
              <a:buFont typeface="Garamond" pitchFamily="18" charset="0"/>
              <a:buChar char="◦"/>
            </a:pPr>
            <a:r>
              <a:rPr lang="en-US" b="1"/>
              <a:t>PDF Link:</a:t>
            </a:r>
            <a:endParaRPr lang="en-US"/>
          </a:p>
          <a:p>
            <a:pPr indent="-182880" defTabSz="914400">
              <a:spcAft>
                <a:spcPts val="600"/>
              </a:spcAft>
              <a:buClr>
                <a:schemeClr val="tx1">
                  <a:lumMod val="85000"/>
                  <a:lumOff val="15000"/>
                </a:schemeClr>
              </a:buClr>
              <a:buFont typeface="Garamond" pitchFamily="18" charset="0"/>
              <a:buChar char="◦"/>
            </a:pPr>
            <a:r>
              <a:rPr lang="en-US"/>
              <a:t> https://buetedu-my.sharepoint.com/:b:/g/personal/1606115_eee_buet_ac_bd/EZxj0MIKPdJOhWtbxd2vZdcBkjYmVESjbPqzSosBCdxEzw?e=cTpvTu</a:t>
            </a:r>
          </a:p>
        </p:txBody>
      </p:sp>
      <p:sp>
        <p:nvSpPr>
          <p:cNvPr id="4" name="Date Placeholder 3">
            <a:extLst>
              <a:ext uri="{FF2B5EF4-FFF2-40B4-BE49-F238E27FC236}">
                <a16:creationId xmlns:a16="http://schemas.microsoft.com/office/drawing/2014/main" id="{719C82F3-3701-E94F-9BD1-A2D51D7A80E7}"/>
              </a:ext>
            </a:extLst>
          </p:cNvPr>
          <p:cNvSpPr>
            <a:spLocks noGrp="1"/>
          </p:cNvSpPr>
          <p:nvPr>
            <p:ph type="dt" sz="half" idx="10"/>
          </p:nvPr>
        </p:nvSpPr>
        <p:spPr>
          <a:xfrm>
            <a:off x="854148" y="6184425"/>
            <a:ext cx="2743200" cy="274320"/>
          </a:xfrm>
        </p:spPr>
        <p:txBody>
          <a:bodyPr vert="horz" lIns="91440" tIns="45720" rIns="91440" bIns="45720" rtlCol="0" anchor="b">
            <a:normAutofit/>
          </a:bodyPr>
          <a:lstStyle/>
          <a:p>
            <a:pPr defTabSz="914400">
              <a:spcAft>
                <a:spcPts val="600"/>
              </a:spcAft>
            </a:pPr>
            <a:r>
              <a:rPr lang="en-US" sz="1000">
                <a:solidFill>
                  <a:srgbClr val="FFFFFF"/>
                </a:solidFill>
              </a:rPr>
              <a:t>EEE 416 A 2020 – Final Project</a:t>
            </a:r>
          </a:p>
        </p:txBody>
      </p:sp>
    </p:spTree>
    <p:extLst>
      <p:ext uri="{BB962C8B-B14F-4D97-AF65-F5344CB8AC3E}">
        <p14:creationId xmlns:p14="http://schemas.microsoft.com/office/powerpoint/2010/main" val="1767936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A7773-6EEE-4640-9E7B-C1CC7DF544AD}"/>
              </a:ext>
            </a:extLst>
          </p:cNvPr>
          <p:cNvSpPr>
            <a:spLocks noGrp="1"/>
          </p:cNvSpPr>
          <p:nvPr>
            <p:ph type="title"/>
          </p:nvPr>
        </p:nvSpPr>
        <p:spPr>
          <a:xfrm>
            <a:off x="618565" y="134743"/>
            <a:ext cx="10058400" cy="729006"/>
          </a:xfrm>
        </p:spPr>
        <p:txBody>
          <a:bodyPr/>
          <a:lstStyle/>
          <a:p>
            <a:r>
              <a:rPr lang="en-BD"/>
              <a:t>Source Codes</a:t>
            </a:r>
          </a:p>
        </p:txBody>
      </p:sp>
      <p:sp>
        <p:nvSpPr>
          <p:cNvPr id="3" name="Content Placeholder 2">
            <a:extLst>
              <a:ext uri="{FF2B5EF4-FFF2-40B4-BE49-F238E27FC236}">
                <a16:creationId xmlns:a16="http://schemas.microsoft.com/office/drawing/2014/main" id="{CBCC76C6-0966-DB40-8235-6CBA92FDC7DF}"/>
              </a:ext>
            </a:extLst>
          </p:cNvPr>
          <p:cNvSpPr>
            <a:spLocks noGrp="1"/>
          </p:cNvSpPr>
          <p:nvPr>
            <p:ph idx="1"/>
          </p:nvPr>
        </p:nvSpPr>
        <p:spPr>
          <a:xfrm>
            <a:off x="719418" y="865990"/>
            <a:ext cx="4029635" cy="4989755"/>
          </a:xfrm>
        </p:spPr>
        <p:txBody>
          <a:bodyPr vert="horz" lIns="91440" tIns="45720" rIns="91440" bIns="45720" rtlCol="0" anchor="t">
            <a:noAutofit/>
          </a:bodyPr>
          <a:lstStyle/>
          <a:p>
            <a:pPr>
              <a:spcBef>
                <a:spcPts val="100"/>
              </a:spcBef>
              <a:buNone/>
            </a:pPr>
            <a:r>
              <a:rPr lang="en-US" sz="1400">
                <a:ea typeface="+mn-lt"/>
                <a:cs typeface="+mn-lt"/>
              </a:rPr>
              <a:t>#include "main.h"</a:t>
            </a:r>
            <a:endParaRPr lang="en-US" sz="1400"/>
          </a:p>
          <a:p>
            <a:pPr>
              <a:spcBef>
                <a:spcPts val="100"/>
              </a:spcBef>
              <a:buNone/>
            </a:pPr>
            <a:r>
              <a:rPr lang="en-US" sz="1400">
                <a:ea typeface="+mn-lt"/>
                <a:cs typeface="+mn-lt"/>
              </a:rPr>
              <a:t>#include &lt;string.h&gt;</a:t>
            </a:r>
            <a:endParaRPr lang="en-US" sz="1400"/>
          </a:p>
          <a:p>
            <a:pPr>
              <a:spcBef>
                <a:spcPts val="100"/>
              </a:spcBef>
              <a:buNone/>
            </a:pPr>
            <a:r>
              <a:rPr lang="en-US" sz="1400">
                <a:ea typeface="+mn-lt"/>
                <a:cs typeface="+mn-lt"/>
              </a:rPr>
              <a:t>#include &lt;stdio.h&gt;</a:t>
            </a:r>
            <a:endParaRPr lang="en-US" sz="1400"/>
          </a:p>
          <a:p>
            <a:pPr>
              <a:spcBef>
                <a:spcPts val="100"/>
              </a:spcBef>
              <a:buNone/>
            </a:pPr>
            <a:r>
              <a:rPr lang="en-US" sz="1400">
                <a:ea typeface="+mn-lt"/>
                <a:cs typeface="+mn-lt"/>
              </a:rPr>
              <a:t>#include&lt;math.h&gt;</a:t>
            </a:r>
            <a:endParaRPr lang="en-US" sz="1400"/>
          </a:p>
          <a:p>
            <a:pPr>
              <a:spcBef>
                <a:spcPts val="100"/>
              </a:spcBef>
              <a:buNone/>
            </a:pPr>
            <a:r>
              <a:rPr lang="en-US" sz="1400">
                <a:ea typeface="+mn-lt"/>
                <a:cs typeface="+mn-lt"/>
              </a:rPr>
              <a:t>ADC_HandleTypeDef hadc1; </a:t>
            </a:r>
            <a:endParaRPr lang="en-US" sz="1400"/>
          </a:p>
          <a:p>
            <a:pPr>
              <a:spcBef>
                <a:spcPts val="100"/>
              </a:spcBef>
              <a:buNone/>
            </a:pPr>
            <a:r>
              <a:rPr lang="en-US" sz="1400">
                <a:ea typeface="+mn-lt"/>
                <a:cs typeface="+mn-lt"/>
              </a:rPr>
              <a:t>UART_HandleTypeDef huart1;</a:t>
            </a:r>
            <a:endParaRPr lang="en-US" sz="1400"/>
          </a:p>
          <a:p>
            <a:pPr>
              <a:spcBef>
                <a:spcPts val="100"/>
              </a:spcBef>
              <a:buNone/>
            </a:pPr>
            <a:r>
              <a:rPr lang="en-US" sz="1400">
                <a:ea typeface="+mn-lt"/>
                <a:cs typeface="+mn-lt"/>
              </a:rPr>
              <a:t>void SystemClock_Config(void);</a:t>
            </a:r>
            <a:endParaRPr lang="en-US" sz="1400"/>
          </a:p>
          <a:p>
            <a:pPr>
              <a:spcBef>
                <a:spcPts val="100"/>
              </a:spcBef>
              <a:buNone/>
            </a:pPr>
            <a:r>
              <a:rPr lang="en-US" sz="1400">
                <a:ea typeface="+mn-lt"/>
                <a:cs typeface="+mn-lt"/>
              </a:rPr>
              <a:t>static void MX_GPIO_Init(void);</a:t>
            </a:r>
            <a:endParaRPr lang="en-US" sz="1400"/>
          </a:p>
          <a:p>
            <a:pPr>
              <a:spcBef>
                <a:spcPts val="100"/>
              </a:spcBef>
              <a:buNone/>
            </a:pPr>
            <a:r>
              <a:rPr lang="en-US" sz="1400">
                <a:ea typeface="+mn-lt"/>
                <a:cs typeface="+mn-lt"/>
              </a:rPr>
              <a:t>static void MX_ADC1_Init(void);</a:t>
            </a:r>
            <a:endParaRPr lang="en-US" sz="1400"/>
          </a:p>
          <a:p>
            <a:pPr>
              <a:spcBef>
                <a:spcPts val="100"/>
              </a:spcBef>
              <a:buNone/>
            </a:pPr>
            <a:r>
              <a:rPr lang="en-US" sz="1400">
                <a:ea typeface="+mn-lt"/>
                <a:cs typeface="+mn-lt"/>
              </a:rPr>
              <a:t>static void MX_USART1_UART_Init(void);</a:t>
            </a:r>
            <a:endParaRPr lang="en-US" sz="1400"/>
          </a:p>
          <a:p>
            <a:pPr>
              <a:spcBef>
                <a:spcPts val="100"/>
              </a:spcBef>
              <a:buNone/>
            </a:pPr>
            <a:r>
              <a:rPr lang="en-US" sz="1400">
                <a:ea typeface="+mn-lt"/>
                <a:cs typeface="+mn-lt"/>
              </a:rPr>
              <a:t>int main(void)</a:t>
            </a:r>
            <a:endParaRPr lang="en-US" sz="1400"/>
          </a:p>
          <a:p>
            <a:pPr>
              <a:spcBef>
                <a:spcPts val="100"/>
              </a:spcBef>
              <a:buNone/>
            </a:pPr>
            <a:r>
              <a:rPr lang="en-US" sz="1400">
                <a:ea typeface="+mn-lt"/>
                <a:cs typeface="+mn-lt"/>
              </a:rPr>
              <a:t>{</a:t>
            </a:r>
            <a:endParaRPr lang="en-US" sz="1400"/>
          </a:p>
          <a:p>
            <a:pPr>
              <a:spcBef>
                <a:spcPts val="100"/>
              </a:spcBef>
              <a:buNone/>
            </a:pPr>
            <a:r>
              <a:rPr lang="en-US" sz="1400">
                <a:ea typeface="+mn-lt"/>
                <a:cs typeface="+mn-lt"/>
              </a:rPr>
              <a:t>  uint16_t raw;</a:t>
            </a:r>
            <a:endParaRPr lang="en-US" sz="1400"/>
          </a:p>
          <a:p>
            <a:pPr>
              <a:spcBef>
                <a:spcPts val="100"/>
              </a:spcBef>
              <a:buNone/>
            </a:pPr>
            <a:r>
              <a:rPr lang="en-US" sz="1400">
                <a:ea typeface="+mn-lt"/>
                <a:cs typeface="+mn-lt"/>
              </a:rPr>
              <a:t>  uint16_t temp;</a:t>
            </a:r>
            <a:endParaRPr lang="en-US" sz="1400"/>
          </a:p>
          <a:p>
            <a:pPr>
              <a:spcBef>
                <a:spcPts val="100"/>
              </a:spcBef>
              <a:buNone/>
            </a:pPr>
            <a:r>
              <a:rPr lang="en-US" sz="1400">
                <a:ea typeface="+mn-lt"/>
                <a:cs typeface="+mn-lt"/>
              </a:rPr>
              <a:t>  uint16_t x;</a:t>
            </a:r>
            <a:endParaRPr lang="en-US" sz="1400"/>
          </a:p>
          <a:p>
            <a:pPr>
              <a:spcBef>
                <a:spcPts val="100"/>
              </a:spcBef>
              <a:buNone/>
            </a:pPr>
            <a:r>
              <a:rPr lang="en-US" sz="1400">
                <a:ea typeface="+mn-lt"/>
                <a:cs typeface="+mn-lt"/>
              </a:rPr>
              <a:t>  uint16_t a;</a:t>
            </a:r>
            <a:endParaRPr lang="en-US" sz="1400"/>
          </a:p>
          <a:p>
            <a:pPr>
              <a:spcBef>
                <a:spcPts val="100"/>
              </a:spcBef>
              <a:buNone/>
            </a:pPr>
            <a:r>
              <a:rPr lang="en-US" sz="1400">
                <a:ea typeface="+mn-lt"/>
                <a:cs typeface="+mn-lt"/>
              </a:rPr>
              <a:t>  uint16_t b;</a:t>
            </a:r>
            <a:endParaRPr lang="en-US" sz="1400"/>
          </a:p>
          <a:p>
            <a:pPr>
              <a:spcBef>
                <a:spcPts val="100"/>
              </a:spcBef>
              <a:buNone/>
            </a:pPr>
            <a:r>
              <a:rPr lang="en-US" sz="1400">
                <a:ea typeface="+mn-lt"/>
                <a:cs typeface="+mn-lt"/>
              </a:rPr>
              <a:t>  uint16_t c;</a:t>
            </a:r>
            <a:endParaRPr lang="en-US" sz="1400"/>
          </a:p>
          <a:p>
            <a:pPr>
              <a:spcBef>
                <a:spcPts val="100"/>
              </a:spcBef>
              <a:buNone/>
            </a:pPr>
            <a:r>
              <a:rPr lang="en-US" sz="1400">
                <a:ea typeface="+mn-lt"/>
                <a:cs typeface="+mn-lt"/>
              </a:rPr>
              <a:t>  uint16_t voltage;</a:t>
            </a:r>
            <a:endParaRPr lang="en-US" sz="1400"/>
          </a:p>
          <a:p>
            <a:pPr>
              <a:spcBef>
                <a:spcPts val="100"/>
              </a:spcBef>
              <a:buNone/>
            </a:pPr>
            <a:r>
              <a:rPr lang="en-US" sz="1400">
                <a:ea typeface="+mn-lt"/>
                <a:cs typeface="+mn-lt"/>
              </a:rPr>
              <a:t>  uint16_t i;</a:t>
            </a:r>
            <a:endParaRPr lang="en-US" sz="1400"/>
          </a:p>
          <a:p>
            <a:pPr>
              <a:spcBef>
                <a:spcPts val="100"/>
              </a:spcBef>
              <a:buNone/>
            </a:pPr>
            <a:r>
              <a:rPr lang="en-US" sz="1400">
                <a:ea typeface="+mn-lt"/>
                <a:cs typeface="+mn-lt"/>
              </a:rPr>
              <a:t>  i = 0;</a:t>
            </a:r>
            <a:endParaRPr lang="en-US" sz="1400"/>
          </a:p>
          <a:p>
            <a:pPr>
              <a:spcBef>
                <a:spcPts val="100"/>
              </a:spcBef>
              <a:buNone/>
            </a:pPr>
            <a:r>
              <a:rPr lang="en-US" sz="1400">
                <a:ea typeface="+mn-lt"/>
                <a:cs typeface="+mn-lt"/>
              </a:rPr>
              <a:t>  temp = 0;</a:t>
            </a:r>
            <a:endParaRPr lang="en-US" sz="1400"/>
          </a:p>
          <a:p>
            <a:pPr>
              <a:spcBef>
                <a:spcPts val="100"/>
              </a:spcBef>
              <a:buNone/>
            </a:pPr>
            <a:r>
              <a:rPr lang="en-US" sz="1400">
                <a:ea typeface="+mn-lt"/>
                <a:cs typeface="+mn-lt"/>
              </a:rPr>
              <a:t>  char msg[10];</a:t>
            </a:r>
            <a:endParaRPr lang="en-US" sz="1400"/>
          </a:p>
          <a:p>
            <a:pPr>
              <a:spcBef>
                <a:spcPts val="100"/>
              </a:spcBef>
              <a:buNone/>
            </a:pPr>
            <a:endParaRPr lang="en-US" sz="900"/>
          </a:p>
        </p:txBody>
      </p:sp>
      <p:sp>
        <p:nvSpPr>
          <p:cNvPr id="4" name="Date Placeholder 3">
            <a:extLst>
              <a:ext uri="{FF2B5EF4-FFF2-40B4-BE49-F238E27FC236}">
                <a16:creationId xmlns:a16="http://schemas.microsoft.com/office/drawing/2014/main" id="{17B93FC3-51DC-3D46-907C-3D79484A2C59}"/>
              </a:ext>
            </a:extLst>
          </p:cNvPr>
          <p:cNvSpPr>
            <a:spLocks noGrp="1"/>
          </p:cNvSpPr>
          <p:nvPr>
            <p:ph type="dt" sz="half" idx="10"/>
          </p:nvPr>
        </p:nvSpPr>
        <p:spPr>
          <a:xfrm>
            <a:off x="432486" y="6501637"/>
            <a:ext cx="3644214" cy="356363"/>
          </a:xfrm>
        </p:spPr>
        <p:txBody>
          <a:bodyPr/>
          <a:lstStyle/>
          <a:p>
            <a:r>
              <a:rPr lang="en-US"/>
              <a:t>EEE 416 A 2020 – Final Project</a:t>
            </a:r>
            <a:endParaRPr lang="en-BD"/>
          </a:p>
        </p:txBody>
      </p:sp>
      <p:sp>
        <p:nvSpPr>
          <p:cNvPr id="5" name="TextBox 4">
            <a:extLst>
              <a:ext uri="{FF2B5EF4-FFF2-40B4-BE49-F238E27FC236}">
                <a16:creationId xmlns:a16="http://schemas.microsoft.com/office/drawing/2014/main" id="{BDFC25D5-6758-447A-8803-2B5308C789F5}"/>
              </a:ext>
            </a:extLst>
          </p:cNvPr>
          <p:cNvSpPr txBox="1"/>
          <p:nvPr/>
        </p:nvSpPr>
        <p:spPr>
          <a:xfrm>
            <a:off x="5217458" y="925606"/>
            <a:ext cx="6138581"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Descriptions: </a:t>
            </a:r>
          </a:p>
          <a:p>
            <a:pPr marL="285750" indent="-285750">
              <a:buFont typeface="Arial"/>
              <a:buChar char="•"/>
            </a:pPr>
            <a:r>
              <a:rPr lang="en-US"/>
              <a:t>Imports the necessary libraries</a:t>
            </a:r>
          </a:p>
          <a:p>
            <a:pPr marL="285750" indent="-285750">
              <a:buFont typeface="Arial"/>
              <a:buChar char="•"/>
            </a:pPr>
            <a:r>
              <a:rPr lang="en-US"/>
              <a:t>Declares System Clock, General Pupose Input Output Pins(GPIO), Analog to Digital Converter and </a:t>
            </a:r>
            <a:r>
              <a:rPr lang="en-US">
                <a:ea typeface="+mn-lt"/>
                <a:cs typeface="+mn-lt"/>
              </a:rPr>
              <a:t>Universal Synchronous/Asynchronous Receiver/Transmitter configuration functions</a:t>
            </a:r>
          </a:p>
          <a:p>
            <a:pPr marL="285750" indent="-285750">
              <a:buFont typeface="Arial"/>
              <a:buChar char="•"/>
            </a:pPr>
            <a:r>
              <a:rPr lang="en-US"/>
              <a:t>Initialize Variables:</a:t>
            </a:r>
          </a:p>
          <a:p>
            <a:pPr marL="742950" lvl="1" indent="-285750">
              <a:buFont typeface="Wingdings"/>
              <a:buChar char="v"/>
            </a:pPr>
            <a:r>
              <a:rPr lang="en-US"/>
              <a:t>raw = value from adc</a:t>
            </a:r>
          </a:p>
          <a:p>
            <a:pPr marL="742950" lvl="1" indent="-285750">
              <a:buFont typeface="Wingdings"/>
              <a:buChar char="v"/>
            </a:pPr>
            <a:r>
              <a:rPr lang="en-US"/>
              <a:t>temp = temporary variable</a:t>
            </a:r>
          </a:p>
          <a:p>
            <a:pPr marL="742950" lvl="1" indent="-285750">
              <a:buFont typeface="Wingdings"/>
              <a:buChar char="v"/>
            </a:pPr>
            <a:r>
              <a:rPr lang="en-US"/>
              <a:t>x = average value over a period</a:t>
            </a:r>
          </a:p>
          <a:p>
            <a:pPr marL="742950" lvl="1" indent="-285750">
              <a:buFont typeface="Wingdings"/>
              <a:buChar char="v"/>
            </a:pPr>
            <a:r>
              <a:rPr lang="en-US"/>
              <a:t>a = hundredth digit of voltage</a:t>
            </a:r>
          </a:p>
          <a:p>
            <a:pPr marL="742950" lvl="1" indent="-285750">
              <a:buFont typeface="Wingdings"/>
              <a:buChar char="v"/>
            </a:pPr>
            <a:r>
              <a:rPr lang="en-US">
                <a:ea typeface="+mn-lt"/>
                <a:cs typeface="+mn-lt"/>
              </a:rPr>
              <a:t>b = tenth digit of voltage</a:t>
            </a:r>
            <a:endParaRPr lang="en-US"/>
          </a:p>
          <a:p>
            <a:pPr marL="742950" lvl="1" indent="-285750">
              <a:buFont typeface="Wingdings"/>
              <a:buChar char="v"/>
            </a:pPr>
            <a:r>
              <a:rPr lang="en-US"/>
              <a:t>c = unit digit of voltage</a:t>
            </a:r>
          </a:p>
          <a:p>
            <a:pPr marL="742950" lvl="1" indent="-285750">
              <a:buFont typeface="Wingdings"/>
              <a:buChar char="v"/>
            </a:pPr>
            <a:r>
              <a:rPr lang="en-US"/>
              <a:t>voltage = the measured rms voltage</a:t>
            </a:r>
          </a:p>
          <a:p>
            <a:pPr marL="742950" lvl="1" indent="-285750">
              <a:buFont typeface="Wingdings"/>
              <a:buChar char="v"/>
            </a:pPr>
            <a:r>
              <a:rPr lang="en-US"/>
              <a:t>i = counter variable</a:t>
            </a:r>
          </a:p>
          <a:p>
            <a:pPr marL="742950" lvl="1" indent="-285750">
              <a:buFont typeface="Wingdings"/>
              <a:buChar char="v"/>
            </a:pPr>
            <a:r>
              <a:rPr lang="en-US"/>
              <a:t>msg = string for communication with tx,rx</a:t>
            </a:r>
          </a:p>
        </p:txBody>
      </p:sp>
    </p:spTree>
    <p:extLst>
      <p:ext uri="{BB962C8B-B14F-4D97-AF65-F5344CB8AC3E}">
        <p14:creationId xmlns:p14="http://schemas.microsoft.com/office/powerpoint/2010/main" val="159653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A7773-6EEE-4640-9E7B-C1CC7DF544AD}"/>
              </a:ext>
            </a:extLst>
          </p:cNvPr>
          <p:cNvSpPr>
            <a:spLocks noGrp="1"/>
          </p:cNvSpPr>
          <p:nvPr>
            <p:ph type="title"/>
          </p:nvPr>
        </p:nvSpPr>
        <p:spPr>
          <a:xfrm>
            <a:off x="618565" y="134743"/>
            <a:ext cx="10058400" cy="729006"/>
          </a:xfrm>
        </p:spPr>
        <p:txBody>
          <a:bodyPr/>
          <a:lstStyle/>
          <a:p>
            <a:r>
              <a:rPr lang="en-BD"/>
              <a:t>Source Codes</a:t>
            </a:r>
          </a:p>
        </p:txBody>
      </p:sp>
      <p:sp>
        <p:nvSpPr>
          <p:cNvPr id="3" name="Content Placeholder 2">
            <a:extLst>
              <a:ext uri="{FF2B5EF4-FFF2-40B4-BE49-F238E27FC236}">
                <a16:creationId xmlns:a16="http://schemas.microsoft.com/office/drawing/2014/main" id="{CBCC76C6-0966-DB40-8235-6CBA92FDC7DF}"/>
              </a:ext>
            </a:extLst>
          </p:cNvPr>
          <p:cNvSpPr>
            <a:spLocks noGrp="1"/>
          </p:cNvSpPr>
          <p:nvPr>
            <p:ph idx="1"/>
          </p:nvPr>
        </p:nvSpPr>
        <p:spPr>
          <a:xfrm>
            <a:off x="495300" y="1011666"/>
            <a:ext cx="7066428" cy="5056990"/>
          </a:xfrm>
        </p:spPr>
        <p:txBody>
          <a:bodyPr vert="horz" lIns="91440" tIns="45720" rIns="91440" bIns="45720" rtlCol="0" anchor="t">
            <a:noAutofit/>
          </a:bodyPr>
          <a:lstStyle/>
          <a:p>
            <a:pPr>
              <a:spcBef>
                <a:spcPts val="100"/>
              </a:spcBef>
              <a:buNone/>
            </a:pPr>
            <a:r>
              <a:rPr lang="en-US" sz="1400">
                <a:ea typeface="+mn-lt"/>
                <a:cs typeface="+mn-lt"/>
              </a:rPr>
              <a:t>HAL_Init();</a:t>
            </a:r>
            <a:endParaRPr lang="en-US"/>
          </a:p>
          <a:p>
            <a:pPr>
              <a:spcBef>
                <a:spcPts val="100"/>
              </a:spcBef>
              <a:buNone/>
            </a:pPr>
            <a:r>
              <a:rPr lang="en-US" sz="1400">
                <a:ea typeface="+mn-lt"/>
                <a:cs typeface="+mn-lt"/>
              </a:rPr>
              <a:t>  SystemClock_Config();</a:t>
            </a:r>
            <a:endParaRPr lang="en-US"/>
          </a:p>
          <a:p>
            <a:pPr>
              <a:spcBef>
                <a:spcPts val="100"/>
              </a:spcBef>
              <a:buNone/>
            </a:pPr>
            <a:r>
              <a:rPr lang="en-US" sz="1400">
                <a:ea typeface="+mn-lt"/>
                <a:cs typeface="+mn-lt"/>
              </a:rPr>
              <a:t>  MX_GPIO_Init();</a:t>
            </a:r>
            <a:endParaRPr lang="en-US"/>
          </a:p>
          <a:p>
            <a:pPr>
              <a:spcBef>
                <a:spcPts val="100"/>
              </a:spcBef>
              <a:buNone/>
            </a:pPr>
            <a:r>
              <a:rPr lang="en-US" sz="1400">
                <a:ea typeface="+mn-lt"/>
                <a:cs typeface="+mn-lt"/>
              </a:rPr>
              <a:t>  MX_ADC1_Init();</a:t>
            </a:r>
            <a:endParaRPr lang="en-US"/>
          </a:p>
          <a:p>
            <a:pPr>
              <a:spcBef>
                <a:spcPts val="100"/>
              </a:spcBef>
              <a:buNone/>
            </a:pPr>
            <a:r>
              <a:rPr lang="en-US" sz="1400">
                <a:ea typeface="+mn-lt"/>
                <a:cs typeface="+mn-lt"/>
              </a:rPr>
              <a:t>  MX_USART1_UART_Init();</a:t>
            </a:r>
            <a:endParaRPr lang="en-US"/>
          </a:p>
          <a:p>
            <a:pPr>
              <a:spcBef>
                <a:spcPts val="100"/>
              </a:spcBef>
              <a:buNone/>
            </a:pPr>
            <a:r>
              <a:rPr lang="en-US" sz="1400">
                <a:ea typeface="+mn-lt"/>
                <a:cs typeface="+mn-lt"/>
              </a:rPr>
              <a:t>  while (1)</a:t>
            </a:r>
            <a:endParaRPr lang="en-US">
              <a:ea typeface="+mn-lt"/>
              <a:cs typeface="+mn-lt"/>
            </a:endParaRPr>
          </a:p>
          <a:p>
            <a:pPr>
              <a:spcBef>
                <a:spcPts val="100"/>
              </a:spcBef>
              <a:buNone/>
            </a:pPr>
            <a:r>
              <a:rPr lang="en-US" sz="1400">
                <a:ea typeface="+mn-lt"/>
                <a:cs typeface="+mn-lt"/>
              </a:rPr>
              <a:t>  {</a:t>
            </a:r>
            <a:endParaRPr lang="en-US">
              <a:ea typeface="+mn-lt"/>
              <a:cs typeface="+mn-lt"/>
            </a:endParaRPr>
          </a:p>
          <a:p>
            <a:pPr>
              <a:spcBef>
                <a:spcPts val="100"/>
              </a:spcBef>
              <a:buNone/>
            </a:pPr>
            <a:r>
              <a:rPr lang="en-US" sz="1400">
                <a:ea typeface="+mn-lt"/>
                <a:cs typeface="+mn-lt"/>
              </a:rPr>
              <a:t>      HAL_ADC_Start(&amp;hadc1);</a:t>
            </a:r>
            <a:endParaRPr lang="en-US"/>
          </a:p>
          <a:p>
            <a:pPr>
              <a:spcBef>
                <a:spcPts val="100"/>
              </a:spcBef>
              <a:buNone/>
            </a:pPr>
            <a:r>
              <a:rPr lang="en-US" sz="1400">
                <a:ea typeface="+mn-lt"/>
                <a:cs typeface="+mn-lt"/>
              </a:rPr>
              <a:t>      HAL_ADC_PollForConversion(&amp;hadc1, HAL_MAX_DELAY);</a:t>
            </a:r>
            <a:endParaRPr lang="en-US"/>
          </a:p>
          <a:p>
            <a:pPr>
              <a:spcBef>
                <a:spcPts val="100"/>
              </a:spcBef>
              <a:buNone/>
            </a:pPr>
            <a:r>
              <a:rPr lang="en-US" sz="1400">
                <a:ea typeface="+mn-lt"/>
                <a:cs typeface="+mn-lt"/>
              </a:rPr>
              <a:t>      raw = HAL_ADC_GetValue(&amp;hadc1);</a:t>
            </a:r>
            <a:endParaRPr lang="en-US"/>
          </a:p>
          <a:p>
            <a:pPr>
              <a:spcBef>
                <a:spcPts val="100"/>
              </a:spcBef>
              <a:buNone/>
            </a:pPr>
            <a:r>
              <a:rPr lang="en-US" sz="1400">
                <a:ea typeface="+mn-lt"/>
                <a:cs typeface="+mn-lt"/>
              </a:rPr>
              <a:t>      temp = temp + raw;</a:t>
            </a:r>
            <a:endParaRPr lang="en-US">
              <a:ea typeface="+mn-lt"/>
              <a:cs typeface="+mn-lt"/>
            </a:endParaRPr>
          </a:p>
          <a:p>
            <a:pPr>
              <a:spcBef>
                <a:spcPts val="100"/>
              </a:spcBef>
              <a:buNone/>
            </a:pPr>
            <a:r>
              <a:rPr lang="en-US" sz="1400">
                <a:ea typeface="+mn-lt"/>
                <a:cs typeface="+mn-lt"/>
              </a:rPr>
              <a:t>      i = i + 1;</a:t>
            </a:r>
            <a:endParaRPr lang="en-US"/>
          </a:p>
          <a:p>
            <a:pPr>
              <a:spcBef>
                <a:spcPts val="100"/>
              </a:spcBef>
              <a:buNone/>
            </a:pPr>
            <a:r>
              <a:rPr lang="en-US" sz="1400">
                <a:ea typeface="+mn-lt"/>
                <a:cs typeface="+mn-lt"/>
              </a:rPr>
              <a:t>      if (i==10){</a:t>
            </a:r>
            <a:endParaRPr lang="en-US"/>
          </a:p>
          <a:p>
            <a:pPr>
              <a:spcBef>
                <a:spcPts val="100"/>
              </a:spcBef>
              <a:buNone/>
            </a:pPr>
            <a:r>
              <a:rPr lang="en-US" sz="1400">
                <a:ea typeface="+mn-lt"/>
                <a:cs typeface="+mn-lt"/>
              </a:rPr>
              <a:t>          x = temp/10;</a:t>
            </a:r>
            <a:endParaRPr lang="en-US"/>
          </a:p>
          <a:p>
            <a:pPr>
              <a:spcBef>
                <a:spcPts val="100"/>
              </a:spcBef>
              <a:buNone/>
            </a:pPr>
            <a:r>
              <a:rPr lang="en-US" sz="1400">
                <a:ea typeface="+mn-lt"/>
                <a:cs typeface="+mn-lt"/>
              </a:rPr>
              <a:t>          temp = 0;</a:t>
            </a:r>
            <a:endParaRPr lang="en-US">
              <a:ea typeface="+mn-lt"/>
              <a:cs typeface="+mn-lt"/>
            </a:endParaRPr>
          </a:p>
          <a:p>
            <a:pPr>
              <a:spcBef>
                <a:spcPts val="100"/>
              </a:spcBef>
              <a:buNone/>
            </a:pPr>
            <a:r>
              <a:rPr lang="en-US" sz="1400">
                <a:ea typeface="+mn-lt"/>
                <a:cs typeface="+mn-lt"/>
              </a:rPr>
              <a:t>          i=0;</a:t>
            </a:r>
            <a:endParaRPr lang="en-US">
              <a:ea typeface="+mn-lt"/>
              <a:cs typeface="+mn-lt"/>
            </a:endParaRPr>
          </a:p>
          <a:p>
            <a:pPr>
              <a:spcBef>
                <a:spcPts val="100"/>
              </a:spcBef>
              <a:buNone/>
            </a:pPr>
            <a:r>
              <a:rPr lang="en-US" sz="1400">
                <a:ea typeface="+mn-lt"/>
                <a:cs typeface="+mn-lt"/>
              </a:rPr>
              <a:t>          voltage = (x-1491)/5.6409 + 360;</a:t>
            </a:r>
            <a:endParaRPr lang="en-US">
              <a:ea typeface="+mn-lt"/>
              <a:cs typeface="+mn-lt"/>
            </a:endParaRPr>
          </a:p>
          <a:p>
            <a:pPr>
              <a:spcBef>
                <a:spcPts val="100"/>
              </a:spcBef>
              <a:buNone/>
            </a:pPr>
            <a:r>
              <a:rPr lang="en-US" sz="1400">
                <a:ea typeface="+mn-lt"/>
                <a:cs typeface="+mn-lt"/>
              </a:rPr>
              <a:t>          sprintf(msg, "%hu\r\n", voltage);</a:t>
            </a:r>
            <a:endParaRPr lang="en-US"/>
          </a:p>
          <a:p>
            <a:pPr>
              <a:spcBef>
                <a:spcPts val="100"/>
              </a:spcBef>
              <a:buNone/>
            </a:pPr>
            <a:r>
              <a:rPr lang="en-US" sz="1400">
                <a:ea typeface="+mn-lt"/>
                <a:cs typeface="+mn-lt"/>
              </a:rPr>
              <a:t>          HAL_UART_Transmit(&amp;huart1, (uint8_t*)msg,strlen(msg), HAL_MAX_DELAY);</a:t>
            </a:r>
            <a:endParaRPr lang="en-US"/>
          </a:p>
          <a:p>
            <a:pPr>
              <a:spcBef>
                <a:spcPts val="100"/>
              </a:spcBef>
              <a:buNone/>
            </a:pPr>
            <a:r>
              <a:rPr lang="en-US" sz="1400">
                <a:ea typeface="+mn-lt"/>
                <a:cs typeface="+mn-lt"/>
              </a:rPr>
              <a:t>      }</a:t>
            </a:r>
            <a:endParaRPr lang="en-US"/>
          </a:p>
          <a:p>
            <a:pPr>
              <a:spcBef>
                <a:spcPts val="100"/>
              </a:spcBef>
              <a:buNone/>
            </a:pPr>
            <a:endParaRPr lang="en-US"/>
          </a:p>
        </p:txBody>
      </p:sp>
      <p:sp>
        <p:nvSpPr>
          <p:cNvPr id="4" name="Date Placeholder 3">
            <a:extLst>
              <a:ext uri="{FF2B5EF4-FFF2-40B4-BE49-F238E27FC236}">
                <a16:creationId xmlns:a16="http://schemas.microsoft.com/office/drawing/2014/main" id="{17B93FC3-51DC-3D46-907C-3D79484A2C59}"/>
              </a:ext>
            </a:extLst>
          </p:cNvPr>
          <p:cNvSpPr>
            <a:spLocks noGrp="1"/>
          </p:cNvSpPr>
          <p:nvPr>
            <p:ph type="dt" sz="half" idx="10"/>
          </p:nvPr>
        </p:nvSpPr>
        <p:spPr>
          <a:xfrm>
            <a:off x="432486" y="6501637"/>
            <a:ext cx="3644214" cy="356363"/>
          </a:xfrm>
        </p:spPr>
        <p:txBody>
          <a:bodyPr/>
          <a:lstStyle/>
          <a:p>
            <a:r>
              <a:rPr lang="en-US"/>
              <a:t>EEE 416 A 2020 – Final Project</a:t>
            </a:r>
            <a:endParaRPr lang="en-BD"/>
          </a:p>
        </p:txBody>
      </p:sp>
      <p:sp>
        <p:nvSpPr>
          <p:cNvPr id="5" name="TextBox 4">
            <a:extLst>
              <a:ext uri="{FF2B5EF4-FFF2-40B4-BE49-F238E27FC236}">
                <a16:creationId xmlns:a16="http://schemas.microsoft.com/office/drawing/2014/main" id="{BDFC25D5-6758-447A-8803-2B5308C789F5}"/>
              </a:ext>
            </a:extLst>
          </p:cNvPr>
          <p:cNvSpPr txBox="1"/>
          <p:nvPr/>
        </p:nvSpPr>
        <p:spPr>
          <a:xfrm>
            <a:off x="7380194" y="824753"/>
            <a:ext cx="472664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Descriptions: </a:t>
            </a:r>
          </a:p>
          <a:p>
            <a:pPr marL="285750" indent="-285750">
              <a:buFont typeface="Arial"/>
              <a:buChar char="•"/>
            </a:pPr>
            <a:r>
              <a:rPr lang="en-US"/>
              <a:t>Necessary peripherals are initialized</a:t>
            </a:r>
          </a:p>
          <a:p>
            <a:pPr marL="285750" indent="-285750">
              <a:buFont typeface="Arial"/>
              <a:buChar char="•"/>
            </a:pPr>
            <a:r>
              <a:rPr lang="en-US"/>
              <a:t>Raw voltage information is read through ADC using polling method</a:t>
            </a:r>
          </a:p>
          <a:p>
            <a:pPr marL="285750" indent="-285750">
              <a:buFont typeface="Arial"/>
              <a:buChar char="•"/>
            </a:pPr>
            <a:r>
              <a:rPr lang="en-US"/>
              <a:t>The raw values are averaged over a period</a:t>
            </a:r>
          </a:p>
          <a:p>
            <a:pPr marL="285750" indent="-285750">
              <a:buFont typeface="Arial"/>
              <a:buChar char="•"/>
            </a:pPr>
            <a:r>
              <a:rPr lang="en-US"/>
              <a:t>A linear relationship was established using two data points of raw data and voltage</a:t>
            </a:r>
          </a:p>
          <a:p>
            <a:pPr marL="285750" indent="-285750">
              <a:buFont typeface="Arial"/>
              <a:buChar char="•"/>
            </a:pPr>
            <a:r>
              <a:rPr lang="en-US"/>
              <a:t>Actual voltage is measured using the relationship</a:t>
            </a:r>
          </a:p>
          <a:p>
            <a:pPr marL="285750" indent="-285750">
              <a:buFont typeface="Arial"/>
              <a:buChar char="•"/>
            </a:pPr>
            <a:r>
              <a:rPr lang="en-US"/>
              <a:t>The value of the voltage is sent to virtual terminal for debugging</a:t>
            </a:r>
          </a:p>
        </p:txBody>
      </p:sp>
    </p:spTree>
    <p:extLst>
      <p:ext uri="{BB962C8B-B14F-4D97-AF65-F5344CB8AC3E}">
        <p14:creationId xmlns:p14="http://schemas.microsoft.com/office/powerpoint/2010/main" val="1247056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A7773-6EEE-4640-9E7B-C1CC7DF544AD}"/>
              </a:ext>
            </a:extLst>
          </p:cNvPr>
          <p:cNvSpPr>
            <a:spLocks noGrp="1"/>
          </p:cNvSpPr>
          <p:nvPr>
            <p:ph type="title"/>
          </p:nvPr>
        </p:nvSpPr>
        <p:spPr>
          <a:xfrm>
            <a:off x="618565" y="134743"/>
            <a:ext cx="10058400" cy="729006"/>
          </a:xfrm>
        </p:spPr>
        <p:txBody>
          <a:bodyPr/>
          <a:lstStyle/>
          <a:p>
            <a:r>
              <a:rPr lang="en-BD"/>
              <a:t>Source Codes</a:t>
            </a:r>
          </a:p>
        </p:txBody>
      </p:sp>
      <p:sp>
        <p:nvSpPr>
          <p:cNvPr id="3" name="Content Placeholder 2">
            <a:extLst>
              <a:ext uri="{FF2B5EF4-FFF2-40B4-BE49-F238E27FC236}">
                <a16:creationId xmlns:a16="http://schemas.microsoft.com/office/drawing/2014/main" id="{CBCC76C6-0966-DB40-8235-6CBA92FDC7DF}"/>
              </a:ext>
            </a:extLst>
          </p:cNvPr>
          <p:cNvSpPr>
            <a:spLocks noGrp="1"/>
          </p:cNvSpPr>
          <p:nvPr>
            <p:ph idx="1"/>
          </p:nvPr>
        </p:nvSpPr>
        <p:spPr>
          <a:xfrm>
            <a:off x="495300" y="1011666"/>
            <a:ext cx="4623546" cy="5056990"/>
          </a:xfrm>
        </p:spPr>
        <p:txBody>
          <a:bodyPr vert="horz" lIns="91440" tIns="45720" rIns="91440" bIns="45720" rtlCol="0" anchor="t">
            <a:noAutofit/>
          </a:bodyPr>
          <a:lstStyle/>
          <a:p>
            <a:pPr>
              <a:spcBef>
                <a:spcPts val="100"/>
              </a:spcBef>
              <a:buNone/>
            </a:pPr>
            <a:r>
              <a:rPr lang="en-US" sz="1400">
                <a:ea typeface="+mn-lt"/>
                <a:cs typeface="+mn-lt"/>
              </a:rPr>
              <a:t>a = floor(voltage/100);</a:t>
            </a:r>
            <a:endParaRPr lang="en-US">
              <a:ea typeface="+mn-lt"/>
              <a:cs typeface="+mn-lt"/>
            </a:endParaRPr>
          </a:p>
          <a:p>
            <a:pPr>
              <a:spcBef>
                <a:spcPts val="100"/>
              </a:spcBef>
              <a:buNone/>
            </a:pPr>
            <a:r>
              <a:rPr lang="en-US" sz="1400">
                <a:ea typeface="+mn-lt"/>
                <a:cs typeface="+mn-lt"/>
              </a:rPr>
              <a:t>      b = floor(voltage/10);</a:t>
            </a:r>
            <a:endParaRPr lang="en-US">
              <a:ea typeface="+mn-lt"/>
              <a:cs typeface="+mn-lt"/>
            </a:endParaRPr>
          </a:p>
          <a:p>
            <a:pPr>
              <a:spcBef>
                <a:spcPts val="100"/>
              </a:spcBef>
              <a:buNone/>
            </a:pPr>
            <a:r>
              <a:rPr lang="en-US" sz="1400">
                <a:ea typeface="+mn-lt"/>
                <a:cs typeface="+mn-lt"/>
              </a:rPr>
              <a:t>      b= b%10;</a:t>
            </a:r>
            <a:endParaRPr lang="en-US">
              <a:ea typeface="+mn-lt"/>
              <a:cs typeface="+mn-lt"/>
            </a:endParaRPr>
          </a:p>
          <a:p>
            <a:pPr>
              <a:spcBef>
                <a:spcPts val="100"/>
              </a:spcBef>
              <a:buNone/>
            </a:pPr>
            <a:r>
              <a:rPr lang="en-US" sz="1400">
                <a:ea typeface="+mn-lt"/>
                <a:cs typeface="+mn-lt"/>
              </a:rPr>
              <a:t>      b = b&lt;&lt;4;</a:t>
            </a:r>
            <a:endParaRPr lang="en-US">
              <a:ea typeface="+mn-lt"/>
              <a:cs typeface="+mn-lt"/>
            </a:endParaRPr>
          </a:p>
          <a:p>
            <a:pPr>
              <a:spcBef>
                <a:spcPts val="100"/>
              </a:spcBef>
              <a:buNone/>
            </a:pPr>
            <a:r>
              <a:rPr lang="en-US" sz="1400">
                <a:ea typeface="+mn-lt"/>
                <a:cs typeface="+mn-lt"/>
              </a:rPr>
              <a:t>      c = voltage%10;</a:t>
            </a:r>
            <a:endParaRPr lang="en-US">
              <a:ea typeface="+mn-lt"/>
              <a:cs typeface="+mn-lt"/>
            </a:endParaRPr>
          </a:p>
          <a:p>
            <a:pPr>
              <a:spcBef>
                <a:spcPts val="100"/>
              </a:spcBef>
              <a:buNone/>
            </a:pPr>
            <a:r>
              <a:rPr lang="en-US" sz="1400">
                <a:ea typeface="+mn-lt"/>
                <a:cs typeface="+mn-lt"/>
              </a:rPr>
              <a:t>      c = c&lt;&lt;8;</a:t>
            </a:r>
            <a:endParaRPr lang="en-US">
              <a:ea typeface="+mn-lt"/>
              <a:cs typeface="+mn-lt"/>
            </a:endParaRPr>
          </a:p>
          <a:p>
            <a:pPr>
              <a:spcBef>
                <a:spcPts val="100"/>
              </a:spcBef>
              <a:buNone/>
            </a:pPr>
            <a:r>
              <a:rPr lang="en-US" sz="1400">
                <a:ea typeface="+mn-lt"/>
                <a:cs typeface="+mn-lt"/>
              </a:rPr>
              <a:t>      GPIOB-&gt;ODR = a|b|c;</a:t>
            </a:r>
            <a:endParaRPr lang="en-US">
              <a:ea typeface="+mn-lt"/>
              <a:cs typeface="+mn-lt"/>
            </a:endParaRPr>
          </a:p>
          <a:p>
            <a:pPr>
              <a:spcBef>
                <a:spcPts val="100"/>
              </a:spcBef>
              <a:buNone/>
            </a:pPr>
            <a:r>
              <a:rPr lang="en-US" sz="1400">
                <a:ea typeface="+mn-lt"/>
                <a:cs typeface="+mn-lt"/>
              </a:rPr>
              <a:t>      if (raw&lt;60)</a:t>
            </a:r>
            <a:endParaRPr lang="en-US"/>
          </a:p>
          <a:p>
            <a:pPr>
              <a:spcBef>
                <a:spcPts val="100"/>
              </a:spcBef>
              <a:buNone/>
            </a:pPr>
            <a:r>
              <a:rPr lang="en-US" sz="1400">
                <a:ea typeface="+mn-lt"/>
                <a:cs typeface="+mn-lt"/>
              </a:rPr>
              <a:t>          GPIOB-&gt;ODR = 0;</a:t>
            </a:r>
            <a:endParaRPr lang="en-US">
              <a:ea typeface="+mn-lt"/>
              <a:cs typeface="+mn-lt"/>
            </a:endParaRPr>
          </a:p>
          <a:p>
            <a:pPr>
              <a:spcBef>
                <a:spcPts val="100"/>
              </a:spcBef>
              <a:buNone/>
            </a:pPr>
            <a:r>
              <a:rPr lang="en-US" sz="1400">
                <a:ea typeface="+mn-lt"/>
                <a:cs typeface="+mn-lt"/>
              </a:rPr>
              <a:t>      HAL_Delay(1);</a:t>
            </a:r>
            <a:endParaRPr lang="en-US">
              <a:ea typeface="+mn-lt"/>
              <a:cs typeface="+mn-lt"/>
            </a:endParaRPr>
          </a:p>
          <a:p>
            <a:pPr>
              <a:spcBef>
                <a:spcPts val="100"/>
              </a:spcBef>
              <a:buNone/>
            </a:pPr>
            <a:r>
              <a:rPr lang="en-US" sz="1400">
                <a:ea typeface="+mn-lt"/>
                <a:cs typeface="+mn-lt"/>
              </a:rPr>
              <a:t>      if((voltage&gt;466)||(raw&lt;60))</a:t>
            </a:r>
            <a:endParaRPr lang="en-US"/>
          </a:p>
          <a:p>
            <a:pPr>
              <a:spcBef>
                <a:spcPts val="100"/>
              </a:spcBef>
              <a:buNone/>
            </a:pPr>
            <a:r>
              <a:rPr lang="en-US" sz="1400">
                <a:ea typeface="+mn-lt"/>
                <a:cs typeface="+mn-lt"/>
              </a:rPr>
              <a:t>      {</a:t>
            </a:r>
            <a:endParaRPr lang="en-US"/>
          </a:p>
          <a:p>
            <a:pPr>
              <a:spcBef>
                <a:spcPts val="100"/>
              </a:spcBef>
              <a:buNone/>
            </a:pPr>
            <a:r>
              <a:rPr lang="en-US" sz="1400">
                <a:ea typeface="+mn-lt"/>
                <a:cs typeface="+mn-lt"/>
              </a:rPr>
              <a:t>      HAL_GPIO_WritePin(GPIOA, GPIO_PIN_0, 0);</a:t>
            </a:r>
            <a:endParaRPr lang="en-US"/>
          </a:p>
          <a:p>
            <a:pPr>
              <a:spcBef>
                <a:spcPts val="100"/>
              </a:spcBef>
              <a:buNone/>
            </a:pPr>
            <a:r>
              <a:rPr lang="en-US" sz="1400">
                <a:ea typeface="+mn-lt"/>
                <a:cs typeface="+mn-lt"/>
              </a:rPr>
              <a:t>      }</a:t>
            </a:r>
            <a:endParaRPr lang="en-US"/>
          </a:p>
          <a:p>
            <a:pPr>
              <a:spcBef>
                <a:spcPts val="100"/>
              </a:spcBef>
              <a:buNone/>
            </a:pPr>
            <a:r>
              <a:rPr lang="en-US" sz="1400">
                <a:ea typeface="+mn-lt"/>
                <a:cs typeface="+mn-lt"/>
              </a:rPr>
              <a:t>      else</a:t>
            </a:r>
            <a:endParaRPr lang="en-US"/>
          </a:p>
          <a:p>
            <a:pPr>
              <a:spcBef>
                <a:spcPts val="100"/>
              </a:spcBef>
              <a:buNone/>
            </a:pPr>
            <a:r>
              <a:rPr lang="en-US" sz="1400">
                <a:ea typeface="+mn-lt"/>
                <a:cs typeface="+mn-lt"/>
              </a:rPr>
              <a:t>      {</a:t>
            </a:r>
            <a:endParaRPr lang="en-US"/>
          </a:p>
          <a:p>
            <a:pPr>
              <a:spcBef>
                <a:spcPts val="100"/>
              </a:spcBef>
              <a:buNone/>
            </a:pPr>
            <a:r>
              <a:rPr lang="en-US" sz="1400">
                <a:ea typeface="+mn-lt"/>
                <a:cs typeface="+mn-lt"/>
              </a:rPr>
              <a:t>      HAL_GPIO_WritePin(GPIOA, GPIO_PIN_0, 1);</a:t>
            </a:r>
            <a:endParaRPr lang="en-US">
              <a:ea typeface="+mn-lt"/>
              <a:cs typeface="+mn-lt"/>
            </a:endParaRPr>
          </a:p>
          <a:p>
            <a:pPr>
              <a:spcBef>
                <a:spcPts val="100"/>
              </a:spcBef>
              <a:buNone/>
            </a:pPr>
            <a:r>
              <a:rPr lang="en-US" sz="1400">
                <a:ea typeface="+mn-lt"/>
                <a:cs typeface="+mn-lt"/>
              </a:rPr>
              <a:t>      }</a:t>
            </a:r>
            <a:endParaRPr lang="en-US"/>
          </a:p>
          <a:p>
            <a:pPr>
              <a:spcBef>
                <a:spcPts val="100"/>
              </a:spcBef>
              <a:buNone/>
            </a:pPr>
            <a:r>
              <a:rPr lang="en-US" sz="1400">
                <a:ea typeface="+mn-lt"/>
                <a:cs typeface="+mn-lt"/>
              </a:rPr>
              <a:t>  }</a:t>
            </a:r>
            <a:endParaRPr lang="en-US"/>
          </a:p>
          <a:p>
            <a:pPr>
              <a:spcBef>
                <a:spcPts val="100"/>
              </a:spcBef>
              <a:buNone/>
            </a:pPr>
            <a:r>
              <a:rPr lang="en-US" sz="1400">
                <a:ea typeface="+mn-lt"/>
                <a:cs typeface="+mn-lt"/>
              </a:rPr>
              <a:t>}</a:t>
            </a:r>
            <a:endParaRPr lang="en-US">
              <a:ea typeface="+mn-lt"/>
              <a:cs typeface="+mn-lt"/>
            </a:endParaRPr>
          </a:p>
          <a:p>
            <a:pPr>
              <a:spcBef>
                <a:spcPts val="100"/>
              </a:spcBef>
              <a:buNone/>
            </a:pPr>
            <a:endParaRPr lang="en-US" sz="1400"/>
          </a:p>
        </p:txBody>
      </p:sp>
      <p:sp>
        <p:nvSpPr>
          <p:cNvPr id="4" name="Date Placeholder 3">
            <a:extLst>
              <a:ext uri="{FF2B5EF4-FFF2-40B4-BE49-F238E27FC236}">
                <a16:creationId xmlns:a16="http://schemas.microsoft.com/office/drawing/2014/main" id="{17B93FC3-51DC-3D46-907C-3D79484A2C59}"/>
              </a:ext>
            </a:extLst>
          </p:cNvPr>
          <p:cNvSpPr>
            <a:spLocks noGrp="1"/>
          </p:cNvSpPr>
          <p:nvPr>
            <p:ph type="dt" sz="half" idx="10"/>
          </p:nvPr>
        </p:nvSpPr>
        <p:spPr>
          <a:xfrm>
            <a:off x="432486" y="6501637"/>
            <a:ext cx="3644214" cy="356363"/>
          </a:xfrm>
        </p:spPr>
        <p:txBody>
          <a:bodyPr/>
          <a:lstStyle/>
          <a:p>
            <a:r>
              <a:rPr lang="en-US"/>
              <a:t>EEE 416 A 2020 – Final Project</a:t>
            </a:r>
            <a:endParaRPr lang="en-BD"/>
          </a:p>
        </p:txBody>
      </p:sp>
      <p:sp>
        <p:nvSpPr>
          <p:cNvPr id="5" name="TextBox 4">
            <a:extLst>
              <a:ext uri="{FF2B5EF4-FFF2-40B4-BE49-F238E27FC236}">
                <a16:creationId xmlns:a16="http://schemas.microsoft.com/office/drawing/2014/main" id="{BDFC25D5-6758-447A-8803-2B5308C789F5}"/>
              </a:ext>
            </a:extLst>
          </p:cNvPr>
          <p:cNvSpPr txBox="1"/>
          <p:nvPr/>
        </p:nvSpPr>
        <p:spPr>
          <a:xfrm>
            <a:off x="6472518" y="1104900"/>
            <a:ext cx="4726640"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Descriptions:</a:t>
            </a:r>
            <a:r>
              <a:rPr lang="en-US"/>
              <a:t> </a:t>
            </a:r>
          </a:p>
          <a:p>
            <a:pPr marL="285750" indent="-285750">
              <a:buFont typeface="Arial"/>
              <a:buChar char="•"/>
            </a:pPr>
            <a:r>
              <a:rPr lang="en-US"/>
              <a:t>Since our three BCD 7 segment displays are connected with pins PB0-11, a 12-bit word is generated using four bits for each unit, tenth and hundredth digit</a:t>
            </a:r>
          </a:p>
          <a:p>
            <a:pPr marL="285750" indent="-285750">
              <a:buFont typeface="Arial"/>
              <a:buChar char="•"/>
            </a:pPr>
            <a:r>
              <a:rPr lang="en-US"/>
              <a:t>The 12-bit word is then sent to the Output Data Register of the Port B</a:t>
            </a:r>
          </a:p>
          <a:p>
            <a:pPr marL="285750" indent="-285750">
              <a:buFont typeface="Arial"/>
              <a:buChar char="•"/>
            </a:pPr>
            <a:r>
              <a:rPr lang="en-US"/>
              <a:t>If the measured voltage is greater than 6% of rated voltage of 440V for industrial usage, the load connecting relay is energized through mosfet</a:t>
            </a:r>
          </a:p>
          <a:p>
            <a:pPr marL="285750" indent="-285750">
              <a:buFont typeface="Arial"/>
              <a:buChar char="•"/>
            </a:pPr>
            <a:r>
              <a:rPr lang="en-US"/>
              <a:t>Otherwis the relay is de-enegized</a:t>
            </a:r>
          </a:p>
        </p:txBody>
      </p:sp>
    </p:spTree>
    <p:extLst>
      <p:ext uri="{BB962C8B-B14F-4D97-AF65-F5344CB8AC3E}">
        <p14:creationId xmlns:p14="http://schemas.microsoft.com/office/powerpoint/2010/main" val="8298885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A7773-6EEE-4640-9E7B-C1CC7DF544AD}"/>
              </a:ext>
            </a:extLst>
          </p:cNvPr>
          <p:cNvSpPr>
            <a:spLocks noGrp="1"/>
          </p:cNvSpPr>
          <p:nvPr>
            <p:ph type="title"/>
          </p:nvPr>
        </p:nvSpPr>
        <p:spPr>
          <a:xfrm>
            <a:off x="618565" y="134743"/>
            <a:ext cx="10058400" cy="729006"/>
          </a:xfrm>
        </p:spPr>
        <p:txBody>
          <a:bodyPr/>
          <a:lstStyle/>
          <a:p>
            <a:r>
              <a:rPr lang="en-BD"/>
              <a:t>Source Codes</a:t>
            </a:r>
          </a:p>
        </p:txBody>
      </p:sp>
      <p:sp>
        <p:nvSpPr>
          <p:cNvPr id="3" name="Content Placeholder 2">
            <a:extLst>
              <a:ext uri="{FF2B5EF4-FFF2-40B4-BE49-F238E27FC236}">
                <a16:creationId xmlns:a16="http://schemas.microsoft.com/office/drawing/2014/main" id="{CBCC76C6-0966-DB40-8235-6CBA92FDC7DF}"/>
              </a:ext>
            </a:extLst>
          </p:cNvPr>
          <p:cNvSpPr>
            <a:spLocks noGrp="1"/>
          </p:cNvSpPr>
          <p:nvPr>
            <p:ph idx="1"/>
          </p:nvPr>
        </p:nvSpPr>
        <p:spPr>
          <a:xfrm>
            <a:off x="618564" y="865990"/>
            <a:ext cx="9442075" cy="5056990"/>
          </a:xfrm>
        </p:spPr>
        <p:txBody>
          <a:bodyPr vert="horz" lIns="91440" tIns="45720" rIns="91440" bIns="45720" rtlCol="0" anchor="t">
            <a:noAutofit/>
          </a:bodyPr>
          <a:lstStyle/>
          <a:p>
            <a:pPr>
              <a:spcBef>
                <a:spcPts val="100"/>
              </a:spcBef>
              <a:buNone/>
            </a:pPr>
            <a:r>
              <a:rPr lang="en-US" sz="1200">
                <a:ea typeface="+mn-lt"/>
                <a:cs typeface="+mn-lt"/>
              </a:rPr>
              <a:t>void SystemClock_Config(void)</a:t>
            </a:r>
            <a:endParaRPr lang="en-US" sz="1200"/>
          </a:p>
          <a:p>
            <a:pPr>
              <a:spcBef>
                <a:spcPts val="100"/>
              </a:spcBef>
              <a:buNone/>
            </a:pPr>
            <a:r>
              <a:rPr lang="en-US" sz="1200">
                <a:ea typeface="+mn-lt"/>
                <a:cs typeface="+mn-lt"/>
              </a:rPr>
              <a:t>{</a:t>
            </a:r>
            <a:endParaRPr lang="en-US" sz="1200"/>
          </a:p>
          <a:p>
            <a:pPr>
              <a:spcBef>
                <a:spcPts val="100"/>
              </a:spcBef>
              <a:buNone/>
            </a:pPr>
            <a:r>
              <a:rPr lang="en-US" sz="1200">
                <a:ea typeface="+mn-lt"/>
                <a:cs typeface="+mn-lt"/>
              </a:rPr>
              <a:t>  RCC_OscInitTypeDef RCC_OscInitStruct = {0};</a:t>
            </a:r>
            <a:endParaRPr lang="en-US" sz="1200"/>
          </a:p>
          <a:p>
            <a:pPr>
              <a:spcBef>
                <a:spcPts val="100"/>
              </a:spcBef>
              <a:buNone/>
            </a:pPr>
            <a:r>
              <a:rPr lang="en-US" sz="1200">
                <a:ea typeface="+mn-lt"/>
                <a:cs typeface="+mn-lt"/>
              </a:rPr>
              <a:t>  RCC_ClkInitTypeDef RCC_ClkInitStruct = {0};</a:t>
            </a:r>
            <a:endParaRPr lang="en-US" sz="1200"/>
          </a:p>
          <a:p>
            <a:pPr>
              <a:spcBef>
                <a:spcPts val="100"/>
              </a:spcBef>
              <a:buNone/>
            </a:pPr>
            <a:r>
              <a:rPr lang="en-US" sz="1200">
                <a:ea typeface="+mn-lt"/>
                <a:cs typeface="+mn-lt"/>
              </a:rPr>
              <a:t>  RCC_PeriphCLKInitTypeDef PeriphClkInit = {0};</a:t>
            </a:r>
            <a:endParaRPr lang="en-US" sz="1200"/>
          </a:p>
          <a:p>
            <a:pPr>
              <a:spcBef>
                <a:spcPts val="100"/>
              </a:spcBef>
              <a:buNone/>
            </a:pPr>
            <a:r>
              <a:rPr lang="en-US" sz="1200">
                <a:ea typeface="+mn-lt"/>
                <a:cs typeface="+mn-lt"/>
              </a:rPr>
              <a:t>  RCC_OscInitStruct.OscillatorType = RCC_OSCILLATORTYPE_HSE;</a:t>
            </a:r>
          </a:p>
          <a:p>
            <a:pPr>
              <a:spcBef>
                <a:spcPts val="100"/>
              </a:spcBef>
              <a:buNone/>
            </a:pPr>
            <a:r>
              <a:rPr lang="en-US" sz="1200">
                <a:ea typeface="+mn-lt"/>
                <a:cs typeface="+mn-lt"/>
              </a:rPr>
              <a:t>  RCC_OscInitStruct.HSEState = RCC_HSE_ON;</a:t>
            </a:r>
          </a:p>
          <a:p>
            <a:pPr>
              <a:spcBef>
                <a:spcPts val="100"/>
              </a:spcBef>
              <a:buNone/>
            </a:pPr>
            <a:r>
              <a:rPr lang="en-US" sz="1200">
                <a:ea typeface="+mn-lt"/>
                <a:cs typeface="+mn-lt"/>
              </a:rPr>
              <a:t>  RCC_OscInitStruct.PLL.PLLState = RCC_PLL_NONE;</a:t>
            </a:r>
          </a:p>
          <a:p>
            <a:pPr>
              <a:spcBef>
                <a:spcPts val="100"/>
              </a:spcBef>
              <a:buNone/>
            </a:pPr>
            <a:r>
              <a:rPr lang="en-US" sz="1200">
                <a:ea typeface="+mn-lt"/>
                <a:cs typeface="+mn-lt"/>
              </a:rPr>
              <a:t>  if (HAL_RCC_OscConfig(&amp;RCC_OscInitStruct) != HAL_OK)</a:t>
            </a:r>
          </a:p>
          <a:p>
            <a:pPr>
              <a:spcBef>
                <a:spcPts val="100"/>
              </a:spcBef>
              <a:buNone/>
            </a:pPr>
            <a:r>
              <a:rPr lang="en-US" sz="1200">
                <a:ea typeface="+mn-lt"/>
                <a:cs typeface="+mn-lt"/>
              </a:rPr>
              <a:t>  {</a:t>
            </a:r>
            <a:endParaRPr lang="en-US" sz="1200"/>
          </a:p>
          <a:p>
            <a:pPr>
              <a:spcBef>
                <a:spcPts val="100"/>
              </a:spcBef>
              <a:buNone/>
            </a:pPr>
            <a:r>
              <a:rPr lang="en-US" sz="1200">
                <a:ea typeface="+mn-lt"/>
                <a:cs typeface="+mn-lt"/>
              </a:rPr>
              <a:t>    Error_Handler();</a:t>
            </a:r>
            <a:endParaRPr lang="en-US" sz="1200"/>
          </a:p>
          <a:p>
            <a:pPr>
              <a:spcBef>
                <a:spcPts val="100"/>
              </a:spcBef>
              <a:buNone/>
            </a:pPr>
            <a:r>
              <a:rPr lang="en-US" sz="1200">
                <a:ea typeface="+mn-lt"/>
                <a:cs typeface="+mn-lt"/>
              </a:rPr>
              <a:t>  }</a:t>
            </a:r>
            <a:endParaRPr lang="en-US" sz="1200"/>
          </a:p>
          <a:p>
            <a:pPr>
              <a:spcBef>
                <a:spcPts val="100"/>
              </a:spcBef>
              <a:buNone/>
            </a:pPr>
            <a:r>
              <a:rPr lang="en-US" sz="1200">
                <a:ea typeface="+mn-lt"/>
                <a:cs typeface="+mn-lt"/>
              </a:rPr>
              <a:t>  RCC_ClkInitStruct.ClockType = RCC_CLOCKTYPE_HCLK|RCC_CLOCKTYPE_SYSCLK</a:t>
            </a:r>
            <a:endParaRPr lang="en-US" sz="1200"/>
          </a:p>
          <a:p>
            <a:pPr>
              <a:spcBef>
                <a:spcPts val="100"/>
              </a:spcBef>
              <a:buNone/>
            </a:pPr>
            <a:r>
              <a:rPr lang="en-US" sz="1200">
                <a:ea typeface="+mn-lt"/>
                <a:cs typeface="+mn-lt"/>
              </a:rPr>
              <a:t>                              |RCC_CLOCKTYPE_PCLK1|RCC_CLOCKTYPE_PCLK2;</a:t>
            </a:r>
            <a:endParaRPr lang="en-US" sz="1200"/>
          </a:p>
          <a:p>
            <a:pPr>
              <a:spcBef>
                <a:spcPts val="100"/>
              </a:spcBef>
              <a:buNone/>
            </a:pPr>
            <a:r>
              <a:rPr lang="en-US" sz="1200">
                <a:ea typeface="+mn-lt"/>
                <a:cs typeface="+mn-lt"/>
              </a:rPr>
              <a:t>  RCC_ClkInitStruct.SYSCLKSource = RCC_SYSCLKSOURCE_HSE;</a:t>
            </a:r>
            <a:endParaRPr lang="en-US" sz="1200"/>
          </a:p>
          <a:p>
            <a:pPr>
              <a:spcBef>
                <a:spcPts val="100"/>
              </a:spcBef>
              <a:buNone/>
            </a:pPr>
            <a:r>
              <a:rPr lang="en-US" sz="1200">
                <a:ea typeface="+mn-lt"/>
                <a:cs typeface="+mn-lt"/>
              </a:rPr>
              <a:t>  RCC_ClkInitStruct.AHBCLKDivider = RCC_SYSCLK_DIV1;</a:t>
            </a:r>
          </a:p>
          <a:p>
            <a:pPr>
              <a:spcBef>
                <a:spcPts val="100"/>
              </a:spcBef>
              <a:buNone/>
            </a:pPr>
            <a:r>
              <a:rPr lang="en-US" sz="1200">
                <a:ea typeface="+mn-lt"/>
                <a:cs typeface="+mn-lt"/>
              </a:rPr>
              <a:t>  RCC_ClkInitStruct.APB1CLKDivider = RCC_HCLK_DIV1;</a:t>
            </a:r>
            <a:endParaRPr lang="en-US" sz="1200"/>
          </a:p>
          <a:p>
            <a:pPr>
              <a:spcBef>
                <a:spcPts val="100"/>
              </a:spcBef>
              <a:buNone/>
            </a:pPr>
            <a:r>
              <a:rPr lang="en-US" sz="1200">
                <a:ea typeface="+mn-lt"/>
                <a:cs typeface="+mn-lt"/>
              </a:rPr>
              <a:t>  RCC_ClkInitStruct.APB2CLKDivider = RCC_HCLK_DIV1;</a:t>
            </a:r>
            <a:endParaRPr lang="en-US" sz="1200"/>
          </a:p>
          <a:p>
            <a:pPr>
              <a:spcBef>
                <a:spcPts val="100"/>
              </a:spcBef>
              <a:buNone/>
            </a:pPr>
            <a:r>
              <a:rPr lang="en-US" sz="1200">
                <a:ea typeface="+mn-lt"/>
                <a:cs typeface="+mn-lt"/>
              </a:rPr>
              <a:t>  if (HAL_RCC_ClockConfig(&amp;RCC_ClkInitStruct, FLASH_LATENCY_0) != HAL_OK)</a:t>
            </a:r>
            <a:endParaRPr lang="en-US" sz="1200"/>
          </a:p>
          <a:p>
            <a:pPr>
              <a:spcBef>
                <a:spcPts val="100"/>
              </a:spcBef>
              <a:buNone/>
            </a:pPr>
            <a:r>
              <a:rPr lang="en-US" sz="1200">
                <a:ea typeface="+mn-lt"/>
                <a:cs typeface="+mn-lt"/>
              </a:rPr>
              <a:t>  {</a:t>
            </a:r>
            <a:endParaRPr lang="en-US" sz="1200"/>
          </a:p>
          <a:p>
            <a:pPr>
              <a:spcBef>
                <a:spcPts val="100"/>
              </a:spcBef>
              <a:buNone/>
            </a:pPr>
            <a:r>
              <a:rPr lang="en-US" sz="1200">
                <a:ea typeface="+mn-lt"/>
                <a:cs typeface="+mn-lt"/>
              </a:rPr>
              <a:t>    Error_Handler();</a:t>
            </a:r>
            <a:endParaRPr lang="en-US" sz="1200"/>
          </a:p>
          <a:p>
            <a:pPr>
              <a:spcBef>
                <a:spcPts val="100"/>
              </a:spcBef>
              <a:buNone/>
            </a:pPr>
            <a:r>
              <a:rPr lang="en-US" sz="1200">
                <a:ea typeface="+mn-lt"/>
                <a:cs typeface="+mn-lt"/>
              </a:rPr>
              <a:t>  }</a:t>
            </a:r>
          </a:p>
          <a:p>
            <a:pPr>
              <a:spcBef>
                <a:spcPts val="100"/>
              </a:spcBef>
              <a:buNone/>
            </a:pPr>
            <a:r>
              <a:rPr lang="en-US" sz="1200">
                <a:ea typeface="+mn-lt"/>
                <a:cs typeface="+mn-lt"/>
              </a:rPr>
              <a:t>  PeriphClkInit.PeriphClockSelection = RCC_PERIPHCLK_ADC;</a:t>
            </a:r>
            <a:endParaRPr lang="en-US" sz="1200"/>
          </a:p>
          <a:p>
            <a:pPr>
              <a:spcBef>
                <a:spcPts val="100"/>
              </a:spcBef>
              <a:buNone/>
            </a:pPr>
            <a:r>
              <a:rPr lang="en-US" sz="1200">
                <a:ea typeface="+mn-lt"/>
                <a:cs typeface="+mn-lt"/>
              </a:rPr>
              <a:t>  PeriphClkInit.AdcClockSelection = RCC_ADCPCLK2_DIV2;</a:t>
            </a:r>
            <a:endParaRPr lang="en-US" sz="1200"/>
          </a:p>
          <a:p>
            <a:pPr>
              <a:spcBef>
                <a:spcPts val="100"/>
              </a:spcBef>
              <a:buNone/>
            </a:pPr>
            <a:r>
              <a:rPr lang="en-US" sz="1200">
                <a:ea typeface="+mn-lt"/>
                <a:cs typeface="+mn-lt"/>
              </a:rPr>
              <a:t>  if (HAL_RCCEx_PeriphCLKConfig(&amp;PeriphClkInit) != HAL_OK)</a:t>
            </a:r>
            <a:endParaRPr lang="en-US" sz="1200"/>
          </a:p>
          <a:p>
            <a:pPr>
              <a:spcBef>
                <a:spcPts val="100"/>
              </a:spcBef>
              <a:buNone/>
            </a:pPr>
            <a:r>
              <a:rPr lang="en-US" sz="1200">
                <a:ea typeface="+mn-lt"/>
                <a:cs typeface="+mn-lt"/>
              </a:rPr>
              <a:t>  {</a:t>
            </a:r>
            <a:endParaRPr lang="en-US" sz="1200"/>
          </a:p>
          <a:p>
            <a:pPr>
              <a:spcBef>
                <a:spcPts val="100"/>
              </a:spcBef>
              <a:buNone/>
            </a:pPr>
            <a:r>
              <a:rPr lang="en-US" sz="1200">
                <a:ea typeface="+mn-lt"/>
                <a:cs typeface="+mn-lt"/>
              </a:rPr>
              <a:t>    Error_Handler();</a:t>
            </a:r>
            <a:endParaRPr lang="en-US" sz="1200"/>
          </a:p>
          <a:p>
            <a:pPr>
              <a:spcBef>
                <a:spcPts val="100"/>
              </a:spcBef>
              <a:buNone/>
            </a:pPr>
            <a:r>
              <a:rPr lang="en-US" sz="1200">
                <a:ea typeface="+mn-lt"/>
                <a:cs typeface="+mn-lt"/>
              </a:rPr>
              <a:t>  }</a:t>
            </a:r>
          </a:p>
          <a:p>
            <a:pPr>
              <a:spcBef>
                <a:spcPts val="100"/>
              </a:spcBef>
              <a:buNone/>
            </a:pPr>
            <a:r>
              <a:rPr lang="en-US" sz="1200">
                <a:ea typeface="+mn-lt"/>
                <a:cs typeface="+mn-lt"/>
              </a:rPr>
              <a:t>}</a:t>
            </a:r>
          </a:p>
          <a:p>
            <a:pPr>
              <a:spcBef>
                <a:spcPts val="100"/>
              </a:spcBef>
              <a:buNone/>
            </a:pPr>
            <a:endParaRPr lang="en-US" sz="1200"/>
          </a:p>
        </p:txBody>
      </p:sp>
      <p:sp>
        <p:nvSpPr>
          <p:cNvPr id="4" name="Date Placeholder 3">
            <a:extLst>
              <a:ext uri="{FF2B5EF4-FFF2-40B4-BE49-F238E27FC236}">
                <a16:creationId xmlns:a16="http://schemas.microsoft.com/office/drawing/2014/main" id="{17B93FC3-51DC-3D46-907C-3D79484A2C59}"/>
              </a:ext>
            </a:extLst>
          </p:cNvPr>
          <p:cNvSpPr>
            <a:spLocks noGrp="1"/>
          </p:cNvSpPr>
          <p:nvPr>
            <p:ph type="dt" sz="half" idx="10"/>
          </p:nvPr>
        </p:nvSpPr>
        <p:spPr>
          <a:xfrm>
            <a:off x="432486" y="6501637"/>
            <a:ext cx="3644214" cy="356363"/>
          </a:xfrm>
        </p:spPr>
        <p:txBody>
          <a:bodyPr/>
          <a:lstStyle/>
          <a:p>
            <a:r>
              <a:rPr lang="en-US"/>
              <a:t>EEE 416 A 2020 – Final Project</a:t>
            </a:r>
            <a:endParaRPr lang="en-BD"/>
          </a:p>
        </p:txBody>
      </p:sp>
      <p:sp>
        <p:nvSpPr>
          <p:cNvPr id="5" name="TextBox 4">
            <a:extLst>
              <a:ext uri="{FF2B5EF4-FFF2-40B4-BE49-F238E27FC236}">
                <a16:creationId xmlns:a16="http://schemas.microsoft.com/office/drawing/2014/main" id="{BDFC25D5-6758-447A-8803-2B5308C789F5}"/>
              </a:ext>
            </a:extLst>
          </p:cNvPr>
          <p:cNvSpPr txBox="1"/>
          <p:nvPr/>
        </p:nvSpPr>
        <p:spPr>
          <a:xfrm>
            <a:off x="6472518" y="1104900"/>
            <a:ext cx="472664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Descriptions: </a:t>
            </a:r>
          </a:p>
          <a:p>
            <a:r>
              <a:rPr lang="en-US"/>
              <a:t>CubeIDE generated configuration code for Internal Clock</a:t>
            </a:r>
          </a:p>
        </p:txBody>
      </p:sp>
    </p:spTree>
    <p:extLst>
      <p:ext uri="{BB962C8B-B14F-4D97-AF65-F5344CB8AC3E}">
        <p14:creationId xmlns:p14="http://schemas.microsoft.com/office/powerpoint/2010/main" val="534788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A7773-6EEE-4640-9E7B-C1CC7DF544AD}"/>
              </a:ext>
            </a:extLst>
          </p:cNvPr>
          <p:cNvSpPr>
            <a:spLocks noGrp="1"/>
          </p:cNvSpPr>
          <p:nvPr>
            <p:ph type="title"/>
          </p:nvPr>
        </p:nvSpPr>
        <p:spPr>
          <a:xfrm>
            <a:off x="618565" y="134743"/>
            <a:ext cx="10058400" cy="729006"/>
          </a:xfrm>
        </p:spPr>
        <p:txBody>
          <a:bodyPr/>
          <a:lstStyle/>
          <a:p>
            <a:r>
              <a:rPr lang="en-BD"/>
              <a:t>Source Codes</a:t>
            </a:r>
          </a:p>
        </p:txBody>
      </p:sp>
      <p:sp>
        <p:nvSpPr>
          <p:cNvPr id="3" name="Content Placeholder 2">
            <a:extLst>
              <a:ext uri="{FF2B5EF4-FFF2-40B4-BE49-F238E27FC236}">
                <a16:creationId xmlns:a16="http://schemas.microsoft.com/office/drawing/2014/main" id="{CBCC76C6-0966-DB40-8235-6CBA92FDC7DF}"/>
              </a:ext>
            </a:extLst>
          </p:cNvPr>
          <p:cNvSpPr>
            <a:spLocks noGrp="1"/>
          </p:cNvSpPr>
          <p:nvPr>
            <p:ph idx="1"/>
          </p:nvPr>
        </p:nvSpPr>
        <p:spPr>
          <a:xfrm>
            <a:off x="472888" y="742725"/>
            <a:ext cx="4959723" cy="4675990"/>
          </a:xfrm>
        </p:spPr>
        <p:txBody>
          <a:bodyPr vert="horz" lIns="91440" tIns="45720" rIns="91440" bIns="45720" rtlCol="0" anchor="t">
            <a:noAutofit/>
          </a:bodyPr>
          <a:lstStyle/>
          <a:p>
            <a:pPr>
              <a:spcBef>
                <a:spcPts val="100"/>
              </a:spcBef>
              <a:buNone/>
            </a:pPr>
            <a:r>
              <a:rPr lang="en-US" sz="1200">
                <a:ea typeface="+mn-lt"/>
                <a:cs typeface="+mn-lt"/>
              </a:rPr>
              <a:t>static void MX_ADC1_Init(void)</a:t>
            </a:r>
            <a:endParaRPr lang="en-US">
              <a:ea typeface="+mn-lt"/>
              <a:cs typeface="+mn-lt"/>
            </a:endParaRPr>
          </a:p>
          <a:p>
            <a:pPr>
              <a:spcBef>
                <a:spcPts val="100"/>
              </a:spcBef>
              <a:buNone/>
            </a:pPr>
            <a:r>
              <a:rPr lang="en-US" sz="1200">
                <a:ea typeface="+mn-lt"/>
                <a:cs typeface="+mn-lt"/>
              </a:rPr>
              <a:t>{</a:t>
            </a:r>
            <a:endParaRPr lang="en-US">
              <a:ea typeface="+mn-lt"/>
              <a:cs typeface="+mn-lt"/>
            </a:endParaRPr>
          </a:p>
          <a:p>
            <a:pPr>
              <a:spcBef>
                <a:spcPts val="100"/>
              </a:spcBef>
              <a:buNone/>
            </a:pPr>
            <a:r>
              <a:rPr lang="en-US" sz="1200">
                <a:ea typeface="+mn-lt"/>
                <a:cs typeface="+mn-lt"/>
              </a:rPr>
              <a:t>  hadc1.Instance = ADC1;</a:t>
            </a:r>
            <a:endParaRPr lang="en-US"/>
          </a:p>
          <a:p>
            <a:pPr>
              <a:spcBef>
                <a:spcPts val="100"/>
              </a:spcBef>
              <a:buNone/>
            </a:pPr>
            <a:r>
              <a:rPr lang="en-US" sz="1200">
                <a:ea typeface="+mn-lt"/>
                <a:cs typeface="+mn-lt"/>
              </a:rPr>
              <a:t>  hadc1.Init.ScanConvMode = ADC_SCAN_DISABLE;</a:t>
            </a:r>
            <a:endParaRPr lang="en-US"/>
          </a:p>
          <a:p>
            <a:pPr>
              <a:spcBef>
                <a:spcPts val="100"/>
              </a:spcBef>
              <a:buNone/>
            </a:pPr>
            <a:r>
              <a:rPr lang="en-US" sz="1200">
                <a:ea typeface="+mn-lt"/>
                <a:cs typeface="+mn-lt"/>
              </a:rPr>
              <a:t>  hadc1.Init.ContinuousConvMode = DISABLE;</a:t>
            </a:r>
            <a:endParaRPr lang="en-US"/>
          </a:p>
          <a:p>
            <a:pPr>
              <a:spcBef>
                <a:spcPts val="100"/>
              </a:spcBef>
              <a:buNone/>
            </a:pPr>
            <a:r>
              <a:rPr lang="en-US" sz="1200">
                <a:ea typeface="+mn-lt"/>
                <a:cs typeface="+mn-lt"/>
              </a:rPr>
              <a:t>  hadc1.Init.DiscontinuousConvMode = DISABLE;</a:t>
            </a:r>
            <a:endParaRPr lang="en-US"/>
          </a:p>
          <a:p>
            <a:pPr>
              <a:spcBef>
                <a:spcPts val="100"/>
              </a:spcBef>
              <a:buNone/>
            </a:pPr>
            <a:r>
              <a:rPr lang="en-US" sz="1200">
                <a:ea typeface="+mn-lt"/>
                <a:cs typeface="+mn-lt"/>
              </a:rPr>
              <a:t>  hadc1.Init.ExternalTrigConv = ADC_SOFTWARE_START;</a:t>
            </a:r>
            <a:endParaRPr lang="en-US">
              <a:ea typeface="+mn-lt"/>
              <a:cs typeface="+mn-lt"/>
            </a:endParaRPr>
          </a:p>
          <a:p>
            <a:pPr>
              <a:spcBef>
                <a:spcPts val="100"/>
              </a:spcBef>
              <a:buNone/>
            </a:pPr>
            <a:r>
              <a:rPr lang="en-US" sz="1200">
                <a:ea typeface="+mn-lt"/>
                <a:cs typeface="+mn-lt"/>
              </a:rPr>
              <a:t>  hadc1.Init.DataAlign = ADC_DATAALIGN_RIGHT;</a:t>
            </a:r>
            <a:endParaRPr lang="en-US">
              <a:ea typeface="+mn-lt"/>
              <a:cs typeface="+mn-lt"/>
            </a:endParaRPr>
          </a:p>
          <a:p>
            <a:pPr>
              <a:spcBef>
                <a:spcPts val="100"/>
              </a:spcBef>
              <a:buNone/>
            </a:pPr>
            <a:r>
              <a:rPr lang="en-US" sz="1200">
                <a:ea typeface="+mn-lt"/>
                <a:cs typeface="+mn-lt"/>
              </a:rPr>
              <a:t>  hadc1.Init.NbrOfConversion = 1;</a:t>
            </a:r>
            <a:endParaRPr lang="en-US">
              <a:ea typeface="+mn-lt"/>
              <a:cs typeface="+mn-lt"/>
            </a:endParaRPr>
          </a:p>
          <a:p>
            <a:pPr>
              <a:spcBef>
                <a:spcPts val="100"/>
              </a:spcBef>
              <a:buNone/>
            </a:pPr>
            <a:r>
              <a:rPr lang="en-US" sz="1200">
                <a:ea typeface="+mn-lt"/>
                <a:cs typeface="+mn-lt"/>
              </a:rPr>
              <a:t>  if (HAL_ADC_Init(&amp;hadc1) != HAL_OK)</a:t>
            </a:r>
            <a:endParaRPr lang="en-US">
              <a:ea typeface="+mn-lt"/>
              <a:cs typeface="+mn-lt"/>
            </a:endParaRPr>
          </a:p>
          <a:p>
            <a:pPr>
              <a:spcBef>
                <a:spcPts val="100"/>
              </a:spcBef>
              <a:buNone/>
            </a:pPr>
            <a:r>
              <a:rPr lang="en-US" sz="1200">
                <a:ea typeface="+mn-lt"/>
                <a:cs typeface="+mn-lt"/>
              </a:rPr>
              <a:t>  {</a:t>
            </a:r>
            <a:endParaRPr lang="en-US">
              <a:ea typeface="+mn-lt"/>
              <a:cs typeface="+mn-lt"/>
            </a:endParaRPr>
          </a:p>
          <a:p>
            <a:pPr>
              <a:spcBef>
                <a:spcPts val="100"/>
              </a:spcBef>
              <a:buNone/>
            </a:pPr>
            <a:r>
              <a:rPr lang="en-US" sz="1200">
                <a:ea typeface="+mn-lt"/>
                <a:cs typeface="+mn-lt"/>
              </a:rPr>
              <a:t>    Error_Handler();</a:t>
            </a:r>
            <a:endParaRPr lang="en-US">
              <a:ea typeface="+mn-lt"/>
              <a:cs typeface="+mn-lt"/>
            </a:endParaRPr>
          </a:p>
          <a:p>
            <a:pPr>
              <a:spcBef>
                <a:spcPts val="100"/>
              </a:spcBef>
              <a:buNone/>
            </a:pPr>
            <a:r>
              <a:rPr lang="en-US" sz="1200">
                <a:ea typeface="+mn-lt"/>
                <a:cs typeface="+mn-lt"/>
              </a:rPr>
              <a:t>  }</a:t>
            </a:r>
            <a:endParaRPr lang="en-US">
              <a:ea typeface="+mn-lt"/>
              <a:cs typeface="+mn-lt"/>
            </a:endParaRPr>
          </a:p>
          <a:p>
            <a:pPr>
              <a:spcBef>
                <a:spcPts val="100"/>
              </a:spcBef>
              <a:buNone/>
            </a:pPr>
            <a:r>
              <a:rPr lang="en-US" sz="1200">
                <a:ea typeface="+mn-lt"/>
                <a:cs typeface="+mn-lt"/>
              </a:rPr>
              <a:t>  /** Configure Regular Channel</a:t>
            </a:r>
            <a:endParaRPr lang="en-US"/>
          </a:p>
          <a:p>
            <a:pPr>
              <a:spcBef>
                <a:spcPts val="100"/>
              </a:spcBef>
              <a:buNone/>
            </a:pPr>
            <a:r>
              <a:rPr lang="en-US" sz="1200">
                <a:ea typeface="+mn-lt"/>
                <a:cs typeface="+mn-lt"/>
              </a:rPr>
              <a:t>  */</a:t>
            </a:r>
            <a:endParaRPr lang="en-US"/>
          </a:p>
          <a:p>
            <a:pPr>
              <a:spcBef>
                <a:spcPts val="100"/>
              </a:spcBef>
              <a:buNone/>
            </a:pPr>
            <a:r>
              <a:rPr lang="en-US" sz="1200">
                <a:ea typeface="+mn-lt"/>
                <a:cs typeface="+mn-lt"/>
              </a:rPr>
              <a:t>  sConfig.Channel = ADC_CHANNEL_1;</a:t>
            </a:r>
            <a:endParaRPr lang="en-US">
              <a:ea typeface="+mn-lt"/>
              <a:cs typeface="+mn-lt"/>
            </a:endParaRPr>
          </a:p>
          <a:p>
            <a:pPr>
              <a:spcBef>
                <a:spcPts val="100"/>
              </a:spcBef>
              <a:buNone/>
            </a:pPr>
            <a:r>
              <a:rPr lang="en-US" sz="1200">
                <a:ea typeface="+mn-lt"/>
                <a:cs typeface="+mn-lt"/>
              </a:rPr>
              <a:t>  sConfig.Rank = ADC_REGULAR_RANK_1;</a:t>
            </a:r>
            <a:endParaRPr lang="en-US">
              <a:ea typeface="+mn-lt"/>
              <a:cs typeface="+mn-lt"/>
            </a:endParaRPr>
          </a:p>
          <a:p>
            <a:pPr>
              <a:spcBef>
                <a:spcPts val="100"/>
              </a:spcBef>
              <a:buNone/>
            </a:pPr>
            <a:r>
              <a:rPr lang="en-US" sz="1200">
                <a:ea typeface="+mn-lt"/>
                <a:cs typeface="+mn-lt"/>
              </a:rPr>
              <a:t>  sConfig.SamplingTime = ADC_SAMPLETIME_1CYCLE_5;</a:t>
            </a:r>
            <a:endParaRPr lang="en-US">
              <a:ea typeface="+mn-lt"/>
              <a:cs typeface="+mn-lt"/>
            </a:endParaRPr>
          </a:p>
          <a:p>
            <a:pPr>
              <a:spcBef>
                <a:spcPts val="100"/>
              </a:spcBef>
              <a:buNone/>
            </a:pPr>
            <a:r>
              <a:rPr lang="en-US" sz="1200">
                <a:ea typeface="+mn-lt"/>
                <a:cs typeface="+mn-lt"/>
              </a:rPr>
              <a:t>  if (HAL_ADC_ConfigChannel(&amp;hadc1, &amp;sConfig) != HAL_OK)</a:t>
            </a:r>
            <a:endParaRPr lang="en-US">
              <a:ea typeface="+mn-lt"/>
              <a:cs typeface="+mn-lt"/>
            </a:endParaRPr>
          </a:p>
          <a:p>
            <a:pPr>
              <a:spcBef>
                <a:spcPts val="100"/>
              </a:spcBef>
              <a:buNone/>
            </a:pPr>
            <a:r>
              <a:rPr lang="en-US" sz="1200">
                <a:ea typeface="+mn-lt"/>
                <a:cs typeface="+mn-lt"/>
              </a:rPr>
              <a:t>  {</a:t>
            </a:r>
            <a:endParaRPr lang="en-US">
              <a:ea typeface="+mn-lt"/>
              <a:cs typeface="+mn-lt"/>
            </a:endParaRPr>
          </a:p>
          <a:p>
            <a:pPr>
              <a:spcBef>
                <a:spcPts val="100"/>
              </a:spcBef>
              <a:buNone/>
            </a:pPr>
            <a:r>
              <a:rPr lang="en-US" sz="1200">
                <a:ea typeface="+mn-lt"/>
                <a:cs typeface="+mn-lt"/>
              </a:rPr>
              <a:t>    Error_Handler();</a:t>
            </a:r>
            <a:endParaRPr lang="en-US">
              <a:ea typeface="+mn-lt"/>
              <a:cs typeface="+mn-lt"/>
            </a:endParaRPr>
          </a:p>
          <a:p>
            <a:pPr>
              <a:spcBef>
                <a:spcPts val="100"/>
              </a:spcBef>
              <a:buNone/>
            </a:pPr>
            <a:r>
              <a:rPr lang="en-US" sz="1200">
                <a:ea typeface="+mn-lt"/>
                <a:cs typeface="+mn-lt"/>
              </a:rPr>
              <a:t>  }</a:t>
            </a:r>
            <a:endParaRPr lang="en-US">
              <a:ea typeface="+mn-lt"/>
              <a:cs typeface="+mn-lt"/>
            </a:endParaRPr>
          </a:p>
          <a:p>
            <a:pPr>
              <a:spcBef>
                <a:spcPts val="100"/>
              </a:spcBef>
              <a:buNone/>
            </a:pPr>
            <a:r>
              <a:rPr lang="en-US" sz="1200">
                <a:ea typeface="+mn-lt"/>
                <a:cs typeface="+mn-lt"/>
              </a:rPr>
              <a:t>}</a:t>
            </a:r>
            <a:endParaRPr lang="en-US"/>
          </a:p>
          <a:p>
            <a:pPr>
              <a:spcBef>
                <a:spcPts val="100"/>
              </a:spcBef>
              <a:buNone/>
            </a:pPr>
            <a:endParaRPr lang="en-US">
              <a:ea typeface="+mn-lt"/>
              <a:cs typeface="+mn-lt"/>
            </a:endParaRPr>
          </a:p>
        </p:txBody>
      </p:sp>
      <p:sp>
        <p:nvSpPr>
          <p:cNvPr id="4" name="Date Placeholder 3">
            <a:extLst>
              <a:ext uri="{FF2B5EF4-FFF2-40B4-BE49-F238E27FC236}">
                <a16:creationId xmlns:a16="http://schemas.microsoft.com/office/drawing/2014/main" id="{17B93FC3-51DC-3D46-907C-3D79484A2C59}"/>
              </a:ext>
            </a:extLst>
          </p:cNvPr>
          <p:cNvSpPr>
            <a:spLocks noGrp="1"/>
          </p:cNvSpPr>
          <p:nvPr>
            <p:ph type="dt" sz="half" idx="10"/>
          </p:nvPr>
        </p:nvSpPr>
        <p:spPr>
          <a:xfrm>
            <a:off x="432486" y="6501637"/>
            <a:ext cx="3644214" cy="356363"/>
          </a:xfrm>
        </p:spPr>
        <p:txBody>
          <a:bodyPr/>
          <a:lstStyle/>
          <a:p>
            <a:r>
              <a:rPr lang="en-US"/>
              <a:t>EEE 416 A 2020 – Final Project</a:t>
            </a:r>
            <a:endParaRPr lang="en-BD"/>
          </a:p>
        </p:txBody>
      </p:sp>
      <p:sp>
        <p:nvSpPr>
          <p:cNvPr id="5" name="TextBox 4">
            <a:extLst>
              <a:ext uri="{FF2B5EF4-FFF2-40B4-BE49-F238E27FC236}">
                <a16:creationId xmlns:a16="http://schemas.microsoft.com/office/drawing/2014/main" id="{BDFC25D5-6758-447A-8803-2B5308C789F5}"/>
              </a:ext>
            </a:extLst>
          </p:cNvPr>
          <p:cNvSpPr txBox="1"/>
          <p:nvPr/>
        </p:nvSpPr>
        <p:spPr>
          <a:xfrm>
            <a:off x="432547" y="5374341"/>
            <a:ext cx="472664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Descriptions: </a:t>
            </a:r>
          </a:p>
          <a:p>
            <a:r>
              <a:rPr lang="en-US"/>
              <a:t>CubeIDE generated configuration code for ADC and USART</a:t>
            </a:r>
          </a:p>
        </p:txBody>
      </p:sp>
      <p:sp>
        <p:nvSpPr>
          <p:cNvPr id="7" name="TextBox 6">
            <a:extLst>
              <a:ext uri="{FF2B5EF4-FFF2-40B4-BE49-F238E27FC236}">
                <a16:creationId xmlns:a16="http://schemas.microsoft.com/office/drawing/2014/main" id="{663673DF-F4B5-424F-A6C9-4F05896D0FBC}"/>
              </a:ext>
            </a:extLst>
          </p:cNvPr>
          <p:cNvSpPr txBox="1"/>
          <p:nvPr/>
        </p:nvSpPr>
        <p:spPr>
          <a:xfrm>
            <a:off x="7223312" y="746311"/>
            <a:ext cx="2743200"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cs typeface="Segoe UI"/>
              </a:rPr>
              <a:t>static void MX_USART1_UART_Init(void)​</a:t>
            </a:r>
          </a:p>
          <a:p>
            <a:r>
              <a:rPr lang="en-US" sz="1200">
                <a:cs typeface="Segoe UI"/>
              </a:rPr>
              <a:t>{​</a:t>
            </a:r>
          </a:p>
          <a:p>
            <a:r>
              <a:rPr lang="en-US" sz="1200">
                <a:cs typeface="Segoe UI"/>
              </a:rPr>
              <a:t>  huart1.Instance = USART1;​</a:t>
            </a:r>
          </a:p>
          <a:p>
            <a:r>
              <a:rPr lang="en-US" sz="1200">
                <a:cs typeface="Segoe UI"/>
              </a:rPr>
              <a:t>  huart1.Init.BaudRate = 115200;​</a:t>
            </a:r>
          </a:p>
          <a:p>
            <a:r>
              <a:rPr lang="en-US" sz="1200">
                <a:cs typeface="Segoe UI"/>
              </a:rPr>
              <a:t>  huart1.Init.WordLength = UART_WORDLENGTH_8B;​</a:t>
            </a:r>
          </a:p>
          <a:p>
            <a:r>
              <a:rPr lang="en-US" sz="1200">
                <a:cs typeface="Segoe UI"/>
              </a:rPr>
              <a:t>  huart1.Init.StopBits = UART_STOPBITS_1;​</a:t>
            </a:r>
          </a:p>
          <a:p>
            <a:r>
              <a:rPr lang="en-US" sz="1200">
                <a:cs typeface="Segoe UI"/>
              </a:rPr>
              <a:t>  huart1.Init.Parity = UART_PARITY_NONE;​</a:t>
            </a:r>
          </a:p>
          <a:p>
            <a:r>
              <a:rPr lang="en-US" sz="1200">
                <a:cs typeface="Segoe UI"/>
              </a:rPr>
              <a:t>  huart1.Init.Mode = UART_MODE_TX_RX;​</a:t>
            </a:r>
          </a:p>
          <a:p>
            <a:r>
              <a:rPr lang="en-US" sz="1200">
                <a:cs typeface="Segoe UI"/>
              </a:rPr>
              <a:t>  huart1.Init.HwFlowCtl = UART_HWCONTROL_NONE;​</a:t>
            </a:r>
          </a:p>
          <a:p>
            <a:r>
              <a:rPr lang="en-US" sz="1200">
                <a:cs typeface="Segoe UI"/>
              </a:rPr>
              <a:t>  huart1.Init.OverSampling = UART_OVERSAMPLING_16;​</a:t>
            </a:r>
          </a:p>
          <a:p>
            <a:r>
              <a:rPr lang="en-US" sz="1200">
                <a:cs typeface="Segoe UI"/>
              </a:rPr>
              <a:t>  if (HAL_UART_Init(&amp;huart1) != HAL_OK)​</a:t>
            </a:r>
          </a:p>
          <a:p>
            <a:r>
              <a:rPr lang="en-US" sz="1200">
                <a:cs typeface="Segoe UI"/>
              </a:rPr>
              <a:t>  {​</a:t>
            </a:r>
          </a:p>
          <a:p>
            <a:r>
              <a:rPr lang="en-US" sz="1200">
                <a:cs typeface="Segoe UI"/>
              </a:rPr>
              <a:t>    Error_Handler();​</a:t>
            </a:r>
          </a:p>
          <a:p>
            <a:r>
              <a:rPr lang="en-US" sz="1200">
                <a:cs typeface="Segoe UI"/>
              </a:rPr>
              <a:t>  }​</a:t>
            </a:r>
          </a:p>
          <a:p>
            <a:r>
              <a:rPr lang="en-US" sz="1200">
                <a:cs typeface="Segoe UI"/>
              </a:rPr>
              <a:t>}​</a:t>
            </a:r>
          </a:p>
          <a:p>
            <a:r>
              <a:rPr lang="en-US" sz="1200">
                <a:cs typeface="Segoe UI"/>
              </a:rPr>
              <a:t>​</a:t>
            </a:r>
          </a:p>
        </p:txBody>
      </p:sp>
    </p:spTree>
    <p:extLst>
      <p:ext uri="{BB962C8B-B14F-4D97-AF65-F5344CB8AC3E}">
        <p14:creationId xmlns:p14="http://schemas.microsoft.com/office/powerpoint/2010/main" val="9545922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A7773-6EEE-4640-9E7B-C1CC7DF544AD}"/>
              </a:ext>
            </a:extLst>
          </p:cNvPr>
          <p:cNvSpPr>
            <a:spLocks noGrp="1"/>
          </p:cNvSpPr>
          <p:nvPr>
            <p:ph type="title"/>
          </p:nvPr>
        </p:nvSpPr>
        <p:spPr>
          <a:xfrm>
            <a:off x="618565" y="134743"/>
            <a:ext cx="10058400" cy="729006"/>
          </a:xfrm>
        </p:spPr>
        <p:txBody>
          <a:bodyPr/>
          <a:lstStyle/>
          <a:p>
            <a:r>
              <a:rPr lang="en-BD"/>
              <a:t>Source Codes</a:t>
            </a:r>
          </a:p>
        </p:txBody>
      </p:sp>
      <p:sp>
        <p:nvSpPr>
          <p:cNvPr id="3" name="Content Placeholder 2">
            <a:extLst>
              <a:ext uri="{FF2B5EF4-FFF2-40B4-BE49-F238E27FC236}">
                <a16:creationId xmlns:a16="http://schemas.microsoft.com/office/drawing/2014/main" id="{CBCC76C6-0966-DB40-8235-6CBA92FDC7DF}"/>
              </a:ext>
            </a:extLst>
          </p:cNvPr>
          <p:cNvSpPr>
            <a:spLocks noGrp="1"/>
          </p:cNvSpPr>
          <p:nvPr>
            <p:ph idx="1"/>
          </p:nvPr>
        </p:nvSpPr>
        <p:spPr>
          <a:xfrm>
            <a:off x="685800" y="865990"/>
            <a:ext cx="4959723" cy="4675990"/>
          </a:xfrm>
        </p:spPr>
        <p:txBody>
          <a:bodyPr vert="horz" lIns="91440" tIns="45720" rIns="91440" bIns="45720" rtlCol="0" anchor="t">
            <a:noAutofit/>
          </a:bodyPr>
          <a:lstStyle/>
          <a:p>
            <a:pPr>
              <a:spcBef>
                <a:spcPts val="100"/>
              </a:spcBef>
              <a:buNone/>
            </a:pPr>
            <a:r>
              <a:rPr lang="en-US" sz="1400">
                <a:ea typeface="+mn-lt"/>
                <a:cs typeface="+mn-lt"/>
              </a:rPr>
              <a:t>static void MX_GPIO_Init(void)</a:t>
            </a:r>
          </a:p>
          <a:p>
            <a:pPr>
              <a:spcBef>
                <a:spcPts val="100"/>
              </a:spcBef>
              <a:buNone/>
            </a:pPr>
            <a:r>
              <a:rPr lang="en-US" sz="1400">
                <a:ea typeface="+mn-lt"/>
                <a:cs typeface="+mn-lt"/>
              </a:rPr>
              <a:t>{</a:t>
            </a:r>
          </a:p>
          <a:p>
            <a:pPr>
              <a:spcBef>
                <a:spcPts val="100"/>
              </a:spcBef>
              <a:buNone/>
            </a:pPr>
            <a:r>
              <a:rPr lang="en-US" sz="1400">
                <a:ea typeface="+mn-lt"/>
                <a:cs typeface="+mn-lt"/>
              </a:rPr>
              <a:t>  GPIO_InitTypeDef GPIO_InitStruct = {0};</a:t>
            </a:r>
            <a:endParaRPr lang="en-US" sz="1400"/>
          </a:p>
          <a:p>
            <a:pPr>
              <a:spcBef>
                <a:spcPts val="100"/>
              </a:spcBef>
              <a:buNone/>
            </a:pPr>
            <a:r>
              <a:rPr lang="en-US" sz="1400">
                <a:ea typeface="+mn-lt"/>
                <a:cs typeface="+mn-lt"/>
              </a:rPr>
              <a:t>  /* GPIO Ports Clock Enable */</a:t>
            </a:r>
            <a:endParaRPr lang="en-US" sz="1400"/>
          </a:p>
          <a:p>
            <a:pPr>
              <a:spcBef>
                <a:spcPts val="100"/>
              </a:spcBef>
              <a:buNone/>
            </a:pPr>
            <a:r>
              <a:rPr lang="en-US" sz="1400">
                <a:ea typeface="+mn-lt"/>
                <a:cs typeface="+mn-lt"/>
              </a:rPr>
              <a:t>  __HAL_RCC_GPIOD_CLK_ENABLE();</a:t>
            </a:r>
            <a:endParaRPr lang="en-US" sz="1400"/>
          </a:p>
          <a:p>
            <a:pPr>
              <a:spcBef>
                <a:spcPts val="100"/>
              </a:spcBef>
              <a:buNone/>
            </a:pPr>
            <a:r>
              <a:rPr lang="en-US" sz="1400">
                <a:ea typeface="+mn-lt"/>
                <a:cs typeface="+mn-lt"/>
              </a:rPr>
              <a:t>  __HAL_RCC_GPIOA_CLK_ENABLE();</a:t>
            </a:r>
            <a:endParaRPr lang="en-US" sz="1400"/>
          </a:p>
          <a:p>
            <a:pPr>
              <a:spcBef>
                <a:spcPts val="100"/>
              </a:spcBef>
              <a:buNone/>
            </a:pPr>
            <a:r>
              <a:rPr lang="en-US" sz="1400">
                <a:ea typeface="+mn-lt"/>
                <a:cs typeface="+mn-lt"/>
              </a:rPr>
              <a:t>  __HAL_RCC_GPIOB_CLK_ENABLE();</a:t>
            </a:r>
            <a:endParaRPr lang="en-US" sz="1400"/>
          </a:p>
          <a:p>
            <a:pPr>
              <a:spcBef>
                <a:spcPts val="100"/>
              </a:spcBef>
              <a:buNone/>
            </a:pPr>
            <a:r>
              <a:rPr lang="en-US" sz="1400">
                <a:ea typeface="+mn-lt"/>
                <a:cs typeface="+mn-lt"/>
              </a:rPr>
              <a:t>  /*Configure GPIO pin Output Level */</a:t>
            </a:r>
            <a:endParaRPr lang="en-US" sz="1400"/>
          </a:p>
          <a:p>
            <a:pPr>
              <a:spcBef>
                <a:spcPts val="100"/>
              </a:spcBef>
              <a:buNone/>
            </a:pPr>
            <a:r>
              <a:rPr lang="en-US" sz="1400">
                <a:ea typeface="+mn-lt"/>
                <a:cs typeface="+mn-lt"/>
              </a:rPr>
              <a:t>  HAL_GPIO_WritePin(GPIOA, GPIO_PIN_0, GPIO_PIN_RESET);</a:t>
            </a:r>
            <a:endParaRPr lang="en-US" sz="1400"/>
          </a:p>
          <a:p>
            <a:pPr>
              <a:spcBef>
                <a:spcPts val="100"/>
              </a:spcBef>
              <a:buNone/>
            </a:pPr>
            <a:endParaRPr lang="en-US" sz="1400"/>
          </a:p>
          <a:p>
            <a:pPr>
              <a:spcBef>
                <a:spcPts val="100"/>
              </a:spcBef>
              <a:buNone/>
            </a:pPr>
            <a:r>
              <a:rPr lang="en-US" sz="1400">
                <a:ea typeface="+mn-lt"/>
                <a:cs typeface="+mn-lt"/>
              </a:rPr>
              <a:t>  /*Configure GPIO pin Output Level */</a:t>
            </a:r>
            <a:endParaRPr lang="en-US" sz="1400"/>
          </a:p>
          <a:p>
            <a:pPr>
              <a:spcBef>
                <a:spcPts val="100"/>
              </a:spcBef>
              <a:buNone/>
            </a:pPr>
            <a:r>
              <a:rPr lang="en-US" sz="1400">
                <a:ea typeface="+mn-lt"/>
                <a:cs typeface="+mn-lt"/>
              </a:rPr>
              <a:t>  HAL_GPIO_WritePin(GPIOB, GPIO_PIN_0|GPIO_PIN_1|GPIO_PIN_2|GPIO_PIN_10</a:t>
            </a:r>
            <a:endParaRPr lang="en-US" sz="1400"/>
          </a:p>
          <a:p>
            <a:pPr>
              <a:spcBef>
                <a:spcPts val="100"/>
              </a:spcBef>
              <a:buNone/>
            </a:pPr>
            <a:r>
              <a:rPr lang="en-US" sz="1400">
                <a:ea typeface="+mn-lt"/>
                <a:cs typeface="+mn-lt"/>
              </a:rPr>
              <a:t>                          |GPIO_PIN_11|GPIO_PIN_3|GPIO_PIN_4|GPIO_PIN_5</a:t>
            </a:r>
            <a:endParaRPr lang="en-US" sz="1400"/>
          </a:p>
          <a:p>
            <a:pPr>
              <a:spcBef>
                <a:spcPts val="100"/>
              </a:spcBef>
              <a:buNone/>
            </a:pPr>
            <a:r>
              <a:rPr lang="en-US" sz="1400">
                <a:ea typeface="+mn-lt"/>
                <a:cs typeface="+mn-lt"/>
              </a:rPr>
              <a:t>                     |GPIO_PIN_6|GPIO_PIN_7|GPIO_PIN_8|GPIO_PIN_9, GPIO_PIN_RESET);</a:t>
            </a:r>
            <a:endParaRPr lang="en-US" sz="1400"/>
          </a:p>
          <a:p>
            <a:pPr>
              <a:spcBef>
                <a:spcPts val="100"/>
              </a:spcBef>
              <a:buNone/>
            </a:pPr>
            <a:endParaRPr lang="en-US" sz="1400"/>
          </a:p>
          <a:p>
            <a:pPr>
              <a:spcBef>
                <a:spcPts val="100"/>
              </a:spcBef>
              <a:buNone/>
            </a:pPr>
            <a:r>
              <a:rPr lang="en-US" sz="1400">
                <a:ea typeface="+mn-lt"/>
                <a:cs typeface="+mn-lt"/>
              </a:rPr>
              <a:t>  </a:t>
            </a:r>
            <a:endParaRPr lang="en-US" sz="1200">
              <a:ea typeface="+mn-lt"/>
              <a:cs typeface="+mn-lt"/>
            </a:endParaRPr>
          </a:p>
        </p:txBody>
      </p:sp>
      <p:sp>
        <p:nvSpPr>
          <p:cNvPr id="4" name="Date Placeholder 3">
            <a:extLst>
              <a:ext uri="{FF2B5EF4-FFF2-40B4-BE49-F238E27FC236}">
                <a16:creationId xmlns:a16="http://schemas.microsoft.com/office/drawing/2014/main" id="{17B93FC3-51DC-3D46-907C-3D79484A2C59}"/>
              </a:ext>
            </a:extLst>
          </p:cNvPr>
          <p:cNvSpPr>
            <a:spLocks noGrp="1"/>
          </p:cNvSpPr>
          <p:nvPr>
            <p:ph type="dt" sz="half" idx="10"/>
          </p:nvPr>
        </p:nvSpPr>
        <p:spPr>
          <a:xfrm>
            <a:off x="432486" y="6501637"/>
            <a:ext cx="3644214" cy="356363"/>
          </a:xfrm>
        </p:spPr>
        <p:txBody>
          <a:bodyPr/>
          <a:lstStyle/>
          <a:p>
            <a:r>
              <a:rPr lang="en-US"/>
              <a:t>EEE 416 A 2020 – Final Project</a:t>
            </a:r>
            <a:endParaRPr lang="en-BD"/>
          </a:p>
        </p:txBody>
      </p:sp>
      <p:sp>
        <p:nvSpPr>
          <p:cNvPr id="5" name="TextBox 4">
            <a:extLst>
              <a:ext uri="{FF2B5EF4-FFF2-40B4-BE49-F238E27FC236}">
                <a16:creationId xmlns:a16="http://schemas.microsoft.com/office/drawing/2014/main" id="{BDFC25D5-6758-447A-8803-2B5308C789F5}"/>
              </a:ext>
            </a:extLst>
          </p:cNvPr>
          <p:cNvSpPr txBox="1"/>
          <p:nvPr/>
        </p:nvSpPr>
        <p:spPr>
          <a:xfrm>
            <a:off x="432547" y="5374341"/>
            <a:ext cx="472664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Descriptions: </a:t>
            </a:r>
          </a:p>
          <a:p>
            <a:r>
              <a:rPr lang="en-US"/>
              <a:t>CubeIDE generated configuration code for GPIO</a:t>
            </a:r>
          </a:p>
        </p:txBody>
      </p:sp>
      <p:sp>
        <p:nvSpPr>
          <p:cNvPr id="7" name="TextBox 6">
            <a:extLst>
              <a:ext uri="{FF2B5EF4-FFF2-40B4-BE49-F238E27FC236}">
                <a16:creationId xmlns:a16="http://schemas.microsoft.com/office/drawing/2014/main" id="{663673DF-F4B5-424F-A6C9-4F05896D0FBC}"/>
              </a:ext>
            </a:extLst>
          </p:cNvPr>
          <p:cNvSpPr txBox="1"/>
          <p:nvPr/>
        </p:nvSpPr>
        <p:spPr>
          <a:xfrm>
            <a:off x="6763871" y="499782"/>
            <a:ext cx="5107641" cy="61760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82880" indent="-182880">
              <a:spcBef>
                <a:spcPts val="100"/>
              </a:spcBef>
            </a:pPr>
            <a:r>
              <a:rPr lang="en-US" sz="1200">
                <a:cs typeface="Segoe UI"/>
              </a:rPr>
              <a:t>/*Configure GPIO pin : PA0 */</a:t>
            </a:r>
            <a:endParaRPr lang="en-US" sz="1200">
              <a:ea typeface="+mn-lt"/>
              <a:cs typeface="+mn-lt"/>
            </a:endParaRPr>
          </a:p>
          <a:p>
            <a:pPr marL="182880" indent="-182880">
              <a:spcBef>
                <a:spcPts val="100"/>
              </a:spcBef>
            </a:pPr>
            <a:r>
              <a:rPr lang="en-US" sz="1200">
                <a:cs typeface="Segoe UI"/>
              </a:rPr>
              <a:t>  GPIO_InitStruct.Pin = GPIO_PIN_0;</a:t>
            </a:r>
            <a:endParaRPr lang="en-US" sz="1200">
              <a:ea typeface="+mn-lt"/>
              <a:cs typeface="+mn-lt"/>
            </a:endParaRPr>
          </a:p>
          <a:p>
            <a:pPr marL="182880" indent="-182880">
              <a:spcBef>
                <a:spcPts val="100"/>
              </a:spcBef>
            </a:pPr>
            <a:r>
              <a:rPr lang="en-US" sz="1200">
                <a:cs typeface="Segoe UI"/>
              </a:rPr>
              <a:t>  GPIO_InitStruct.Mode = GPIO_MODE_OUTPUT_PP;</a:t>
            </a:r>
            <a:endParaRPr lang="en-US" sz="1200">
              <a:ea typeface="+mn-lt"/>
              <a:cs typeface="+mn-lt"/>
            </a:endParaRPr>
          </a:p>
          <a:p>
            <a:pPr marL="182880" indent="-182880">
              <a:spcBef>
                <a:spcPts val="100"/>
              </a:spcBef>
            </a:pPr>
            <a:r>
              <a:rPr lang="en-US" sz="1200">
                <a:cs typeface="Segoe UI"/>
              </a:rPr>
              <a:t>  GPIO_InitStruct.Pull = GPIO_NOPULL;</a:t>
            </a:r>
            <a:endParaRPr lang="en-US" sz="1200">
              <a:ea typeface="+mn-lt"/>
              <a:cs typeface="+mn-lt"/>
            </a:endParaRPr>
          </a:p>
          <a:p>
            <a:pPr marL="182880" indent="-182880">
              <a:spcBef>
                <a:spcPts val="100"/>
              </a:spcBef>
            </a:pPr>
            <a:r>
              <a:rPr lang="en-US" sz="1200">
                <a:cs typeface="Segoe UI"/>
              </a:rPr>
              <a:t>  GPIO_InitStruct.Speed = GPIO_SPEED_FREQ_LOW;</a:t>
            </a:r>
            <a:endParaRPr lang="en-US" sz="1200">
              <a:ea typeface="+mn-lt"/>
              <a:cs typeface="+mn-lt"/>
            </a:endParaRPr>
          </a:p>
          <a:p>
            <a:pPr marL="182880" indent="-182880">
              <a:spcBef>
                <a:spcPts val="100"/>
              </a:spcBef>
            </a:pPr>
            <a:r>
              <a:rPr lang="en-US" sz="1200">
                <a:cs typeface="Segoe UI"/>
              </a:rPr>
              <a:t>  HAL_GPIO_Init(GPIOA, &amp;GPIO_InitStruct);</a:t>
            </a:r>
            <a:endParaRPr lang="en-US" sz="1200">
              <a:ea typeface="+mn-lt"/>
              <a:cs typeface="+mn-lt"/>
            </a:endParaRPr>
          </a:p>
          <a:p>
            <a:pPr marL="182880" indent="-182880">
              <a:spcBef>
                <a:spcPts val="100"/>
              </a:spcBef>
            </a:pPr>
            <a:endParaRPr lang="en-US" sz="1200">
              <a:ea typeface="+mn-lt"/>
              <a:cs typeface="+mn-lt"/>
            </a:endParaRPr>
          </a:p>
          <a:p>
            <a:pPr marL="182880" indent="-182880">
              <a:spcBef>
                <a:spcPts val="100"/>
              </a:spcBef>
            </a:pPr>
            <a:r>
              <a:rPr lang="en-US" sz="1200">
                <a:cs typeface="Segoe UI"/>
              </a:rPr>
              <a:t>  /*Configure GPIO pins : PB0 PB1 PB2 PB3</a:t>
            </a:r>
            <a:endParaRPr lang="en-US" sz="1200">
              <a:ea typeface="+mn-lt"/>
              <a:cs typeface="+mn-lt"/>
            </a:endParaRPr>
          </a:p>
          <a:p>
            <a:pPr marL="182880" indent="-182880">
              <a:spcBef>
                <a:spcPts val="100"/>
              </a:spcBef>
            </a:pPr>
            <a:r>
              <a:rPr lang="en-US" sz="1200">
                <a:cs typeface="Segoe UI"/>
              </a:rPr>
              <a:t>                           PB4 PB5 PB6 */</a:t>
            </a:r>
            <a:endParaRPr lang="en-US" sz="1200">
              <a:ea typeface="+mn-lt"/>
              <a:cs typeface="+mn-lt"/>
            </a:endParaRPr>
          </a:p>
          <a:p>
            <a:pPr marL="182880" indent="-182880">
              <a:spcBef>
                <a:spcPts val="100"/>
              </a:spcBef>
            </a:pPr>
            <a:r>
              <a:rPr lang="en-US" sz="1200">
                <a:cs typeface="Segoe UI"/>
              </a:rPr>
              <a:t>  GPIO_InitStruct.Pin = GPIO_PIN_0|GPIO_PIN_1|GPIO_PIN_2|GPIO_PIN_3</a:t>
            </a:r>
            <a:endParaRPr lang="en-US" sz="1200">
              <a:ea typeface="+mn-lt"/>
              <a:cs typeface="+mn-lt"/>
            </a:endParaRPr>
          </a:p>
          <a:p>
            <a:pPr marL="182880" indent="-182880">
              <a:spcBef>
                <a:spcPts val="100"/>
              </a:spcBef>
            </a:pPr>
            <a:r>
              <a:rPr lang="en-US" sz="1200">
                <a:cs typeface="Segoe UI"/>
              </a:rPr>
              <a:t>                          |GPIO_PIN_4|GPIO_PIN_5|GPIO_PIN_6;</a:t>
            </a:r>
            <a:endParaRPr lang="en-US" sz="1200">
              <a:ea typeface="+mn-lt"/>
              <a:cs typeface="+mn-lt"/>
            </a:endParaRPr>
          </a:p>
          <a:p>
            <a:pPr marL="182880" indent="-182880">
              <a:spcBef>
                <a:spcPts val="100"/>
              </a:spcBef>
            </a:pPr>
            <a:r>
              <a:rPr lang="en-US" sz="1200">
                <a:cs typeface="Segoe UI"/>
              </a:rPr>
              <a:t>  GPIO_InitStruct.Mode = GPIO_MODE_OUTPUT_PP;</a:t>
            </a:r>
            <a:endParaRPr lang="en-US" sz="1200">
              <a:ea typeface="+mn-lt"/>
              <a:cs typeface="+mn-lt"/>
            </a:endParaRPr>
          </a:p>
          <a:p>
            <a:pPr marL="182880" indent="-182880">
              <a:spcBef>
                <a:spcPts val="100"/>
              </a:spcBef>
            </a:pPr>
            <a:r>
              <a:rPr lang="en-US" sz="1200">
                <a:cs typeface="Segoe UI"/>
              </a:rPr>
              <a:t>  GPIO_InitStruct.Pull = GPIO_PULLDOWN;</a:t>
            </a:r>
            <a:endParaRPr lang="en-US" sz="1200">
              <a:ea typeface="+mn-lt"/>
              <a:cs typeface="+mn-lt"/>
            </a:endParaRPr>
          </a:p>
          <a:p>
            <a:pPr marL="182880" indent="-182880">
              <a:spcBef>
                <a:spcPts val="100"/>
              </a:spcBef>
            </a:pPr>
            <a:r>
              <a:rPr lang="en-US" sz="1200">
                <a:cs typeface="Segoe UI"/>
              </a:rPr>
              <a:t>  GPIO_InitStruct.Speed = GPIO_SPEED_FREQ_LOW;</a:t>
            </a:r>
            <a:endParaRPr lang="en-US" sz="1200">
              <a:ea typeface="+mn-lt"/>
              <a:cs typeface="+mn-lt"/>
            </a:endParaRPr>
          </a:p>
          <a:p>
            <a:pPr marL="182880" indent="-182880">
              <a:spcBef>
                <a:spcPts val="100"/>
              </a:spcBef>
            </a:pPr>
            <a:r>
              <a:rPr lang="en-US" sz="1200">
                <a:cs typeface="Segoe UI"/>
              </a:rPr>
              <a:t>  HAL_GPIO_Init(GPIOB, &amp;GPIO_InitStruct);</a:t>
            </a:r>
            <a:endParaRPr lang="en-US" sz="1200">
              <a:ea typeface="+mn-lt"/>
              <a:cs typeface="+mn-lt"/>
            </a:endParaRPr>
          </a:p>
          <a:p>
            <a:pPr marL="182880" indent="-182880">
              <a:spcBef>
                <a:spcPts val="100"/>
              </a:spcBef>
            </a:pPr>
            <a:endParaRPr lang="en-US" sz="1200">
              <a:ea typeface="+mn-lt"/>
              <a:cs typeface="+mn-lt"/>
            </a:endParaRPr>
          </a:p>
          <a:p>
            <a:pPr marL="182880" indent="-182880">
              <a:spcBef>
                <a:spcPts val="100"/>
              </a:spcBef>
            </a:pPr>
            <a:r>
              <a:rPr lang="en-US" sz="1200">
                <a:cs typeface="Segoe UI"/>
              </a:rPr>
              <a:t>  /*Configure GPIO pins : PB10 PB11 PB7 PB8</a:t>
            </a:r>
            <a:endParaRPr lang="en-US" sz="1200">
              <a:ea typeface="+mn-lt"/>
              <a:cs typeface="+mn-lt"/>
            </a:endParaRPr>
          </a:p>
          <a:p>
            <a:pPr marL="182880" indent="-182880">
              <a:spcBef>
                <a:spcPts val="100"/>
              </a:spcBef>
            </a:pPr>
            <a:r>
              <a:rPr lang="en-US" sz="1200">
                <a:cs typeface="Segoe UI"/>
              </a:rPr>
              <a:t>                           PB9 */</a:t>
            </a:r>
            <a:endParaRPr lang="en-US" sz="1200">
              <a:ea typeface="+mn-lt"/>
              <a:cs typeface="+mn-lt"/>
            </a:endParaRPr>
          </a:p>
          <a:p>
            <a:pPr marL="182880" indent="-182880">
              <a:spcBef>
                <a:spcPts val="100"/>
              </a:spcBef>
            </a:pPr>
            <a:r>
              <a:rPr lang="en-US" sz="1200">
                <a:cs typeface="Segoe UI"/>
              </a:rPr>
              <a:t>  GPIO_InitStruct.Pin = GPIO_PIN_10|GPIO_PIN_11|GPIO_PIN_7|GPIO_PIN_8</a:t>
            </a:r>
            <a:endParaRPr lang="en-US" sz="1200">
              <a:ea typeface="+mn-lt"/>
              <a:cs typeface="+mn-lt"/>
            </a:endParaRPr>
          </a:p>
          <a:p>
            <a:pPr marL="182880" indent="-182880">
              <a:spcBef>
                <a:spcPts val="100"/>
              </a:spcBef>
            </a:pPr>
            <a:r>
              <a:rPr lang="en-US" sz="1200">
                <a:cs typeface="Segoe UI"/>
              </a:rPr>
              <a:t>                          |GPIO_PIN_9;</a:t>
            </a:r>
            <a:endParaRPr lang="en-US" sz="1200">
              <a:ea typeface="+mn-lt"/>
              <a:cs typeface="+mn-lt"/>
            </a:endParaRPr>
          </a:p>
          <a:p>
            <a:pPr marL="182880" indent="-182880">
              <a:spcBef>
                <a:spcPts val="100"/>
              </a:spcBef>
            </a:pPr>
            <a:r>
              <a:rPr lang="en-US" sz="1200">
                <a:cs typeface="Segoe UI"/>
              </a:rPr>
              <a:t>  GPIO_InitStruct.Mode = GPIO_MODE_OUTPUT_PP;</a:t>
            </a:r>
            <a:endParaRPr lang="en-US" sz="1200">
              <a:ea typeface="+mn-lt"/>
              <a:cs typeface="+mn-lt"/>
            </a:endParaRPr>
          </a:p>
          <a:p>
            <a:pPr marL="182880" indent="-182880">
              <a:spcBef>
                <a:spcPts val="100"/>
              </a:spcBef>
            </a:pPr>
            <a:r>
              <a:rPr lang="en-US" sz="1200">
                <a:cs typeface="Segoe UI"/>
              </a:rPr>
              <a:t>  GPIO_InitStruct.Pull = GPIO_NOPULL;</a:t>
            </a:r>
            <a:endParaRPr lang="en-US" sz="1200">
              <a:ea typeface="+mn-lt"/>
              <a:cs typeface="+mn-lt"/>
            </a:endParaRPr>
          </a:p>
          <a:p>
            <a:pPr marL="182880" indent="-182880">
              <a:spcBef>
                <a:spcPts val="100"/>
              </a:spcBef>
            </a:pPr>
            <a:r>
              <a:rPr lang="en-US" sz="1200">
                <a:cs typeface="Segoe UI"/>
              </a:rPr>
              <a:t>  GPIO_InitStruct.Speed = GPIO_SPEED_FREQ_LOW;</a:t>
            </a:r>
            <a:endParaRPr lang="en-US" sz="1200">
              <a:ea typeface="+mn-lt"/>
              <a:cs typeface="+mn-lt"/>
            </a:endParaRPr>
          </a:p>
          <a:p>
            <a:pPr marL="182880" indent="-182880">
              <a:spcBef>
                <a:spcPts val="100"/>
              </a:spcBef>
            </a:pPr>
            <a:r>
              <a:rPr lang="en-US" sz="1200">
                <a:cs typeface="Segoe UI"/>
              </a:rPr>
              <a:t>  HAL_GPIO_Init(GPIOB, &amp;GPIO_InitStruct);</a:t>
            </a:r>
            <a:endParaRPr lang="en-US" sz="1200">
              <a:ea typeface="+mn-lt"/>
              <a:cs typeface="+mn-lt"/>
            </a:endParaRPr>
          </a:p>
          <a:p>
            <a:pPr marL="182880" indent="-182880">
              <a:spcBef>
                <a:spcPts val="100"/>
              </a:spcBef>
            </a:pPr>
            <a:endParaRPr lang="en-US" sz="1200">
              <a:ea typeface="+mn-lt"/>
              <a:cs typeface="+mn-lt"/>
            </a:endParaRPr>
          </a:p>
          <a:p>
            <a:pPr marL="182880" indent="-182880">
              <a:spcBef>
                <a:spcPts val="100"/>
              </a:spcBef>
            </a:pPr>
            <a:r>
              <a:rPr lang="en-US" sz="1200">
                <a:cs typeface="Segoe UI"/>
              </a:rPr>
              <a:t>}</a:t>
            </a:r>
            <a:endParaRPr lang="en-US" sz="1200">
              <a:ea typeface="+mn-lt"/>
              <a:cs typeface="+mn-lt"/>
            </a:endParaRPr>
          </a:p>
          <a:p>
            <a:pPr marL="182880" indent="-182880">
              <a:spcBef>
                <a:spcPts val="100"/>
              </a:spcBef>
            </a:pPr>
            <a:r>
              <a:rPr lang="en-US" sz="1200">
                <a:cs typeface="Segoe UI"/>
              </a:rPr>
              <a:t>}</a:t>
            </a:r>
            <a:endParaRPr lang="en-US" sz="1200">
              <a:ea typeface="+mn-lt"/>
              <a:cs typeface="+mn-lt"/>
            </a:endParaRPr>
          </a:p>
          <a:p>
            <a:pPr marL="182880" indent="-182880">
              <a:spcBef>
                <a:spcPts val="100"/>
              </a:spcBef>
            </a:pPr>
            <a:endParaRPr lang="en-US" sz="1200">
              <a:ea typeface="+mn-lt"/>
              <a:cs typeface="+mn-lt"/>
            </a:endParaRPr>
          </a:p>
          <a:p>
            <a:pPr>
              <a:spcBef>
                <a:spcPts val="100"/>
              </a:spcBef>
            </a:pPr>
            <a:endParaRPr lang="en-US" sz="1200">
              <a:cs typeface="Segoe UI"/>
            </a:endParaRPr>
          </a:p>
        </p:txBody>
      </p:sp>
    </p:spTree>
    <p:extLst>
      <p:ext uri="{BB962C8B-B14F-4D97-AF65-F5344CB8AC3E}">
        <p14:creationId xmlns:p14="http://schemas.microsoft.com/office/powerpoint/2010/main" val="123083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961EB-6866-FA44-9890-3FC758189192}"/>
              </a:ext>
            </a:extLst>
          </p:cNvPr>
          <p:cNvSpPr>
            <a:spLocks noGrp="1"/>
          </p:cNvSpPr>
          <p:nvPr>
            <p:ph type="title"/>
          </p:nvPr>
        </p:nvSpPr>
        <p:spPr>
          <a:xfrm>
            <a:off x="6846137" y="727626"/>
            <a:ext cx="4602152" cy="1718225"/>
          </a:xfrm>
        </p:spPr>
        <p:txBody>
          <a:bodyPr>
            <a:normAutofit/>
          </a:bodyPr>
          <a:lstStyle/>
          <a:p>
            <a:r>
              <a:rPr lang="en-BD"/>
              <a:t>Summary</a:t>
            </a:r>
          </a:p>
        </p:txBody>
      </p:sp>
      <p:sp>
        <p:nvSpPr>
          <p:cNvPr id="16" name="Rectangle 15">
            <a:extLst>
              <a:ext uri="{FF2B5EF4-FFF2-40B4-BE49-F238E27FC236}">
                <a16:creationId xmlns:a16="http://schemas.microsoft.com/office/drawing/2014/main" id="{43047B46-4F2F-4746-8B82-B30EAAAE0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54E8A8E-D194-4D55-92A3-6B0799722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024" y="253548"/>
            <a:ext cx="5851795" cy="6384816"/>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pic>
        <p:nvPicPr>
          <p:cNvPr id="7" name="Picture 7" descr="A picture containing text, electronics, indoor&#10;&#10;Description automatically generated">
            <a:extLst>
              <a:ext uri="{FF2B5EF4-FFF2-40B4-BE49-F238E27FC236}">
                <a16:creationId xmlns:a16="http://schemas.microsoft.com/office/drawing/2014/main" id="{AAEE2CF1-608F-4146-A1E2-72E79DF9EC49}"/>
              </a:ext>
            </a:extLst>
          </p:cNvPr>
          <p:cNvPicPr>
            <a:picLocks noChangeAspect="1"/>
          </p:cNvPicPr>
          <p:nvPr/>
        </p:nvPicPr>
        <p:blipFill rotWithShape="1">
          <a:blip r:embed="rId2"/>
          <a:srcRect l="22604" r="15125" b="-2"/>
          <a:stretch/>
        </p:blipFill>
        <p:spPr>
          <a:xfrm>
            <a:off x="407432" y="419292"/>
            <a:ext cx="5522976" cy="6053328"/>
          </a:xfrm>
          <a:prstGeom prst="rect">
            <a:avLst/>
          </a:prstGeom>
        </p:spPr>
      </p:pic>
      <p:sp>
        <p:nvSpPr>
          <p:cNvPr id="3" name="Content Placeholder 2">
            <a:extLst>
              <a:ext uri="{FF2B5EF4-FFF2-40B4-BE49-F238E27FC236}">
                <a16:creationId xmlns:a16="http://schemas.microsoft.com/office/drawing/2014/main" id="{9A44EED5-AC03-E841-ADE7-2984B709EE11}"/>
              </a:ext>
            </a:extLst>
          </p:cNvPr>
          <p:cNvSpPr>
            <a:spLocks noGrp="1"/>
          </p:cNvSpPr>
          <p:nvPr>
            <p:ph idx="1"/>
          </p:nvPr>
        </p:nvSpPr>
        <p:spPr>
          <a:xfrm>
            <a:off x="6846137" y="2538919"/>
            <a:ext cx="4602152" cy="3596880"/>
          </a:xfrm>
        </p:spPr>
        <p:txBody>
          <a:bodyPr vert="horz" lIns="91440" tIns="45720" rIns="91440" bIns="45720" rtlCol="0">
            <a:normAutofit/>
          </a:bodyPr>
          <a:lstStyle/>
          <a:p>
            <a:r>
              <a:rPr lang="en-BD"/>
              <a:t>An STM32F103C6 based Digital Overvoltage Protection Circuit for Industrial Load is simulated Using Proteus</a:t>
            </a:r>
            <a:r>
              <a:rPr lang="en-BD" baseline="30000"/>
              <a:t>®</a:t>
            </a:r>
            <a:r>
              <a:rPr lang="en-BD"/>
              <a:t>  Software. </a:t>
            </a:r>
            <a:endParaRPr lang="en-US"/>
          </a:p>
        </p:txBody>
      </p:sp>
      <p:sp>
        <p:nvSpPr>
          <p:cNvPr id="5" name="Date Placeholder 4">
            <a:extLst>
              <a:ext uri="{FF2B5EF4-FFF2-40B4-BE49-F238E27FC236}">
                <a16:creationId xmlns:a16="http://schemas.microsoft.com/office/drawing/2014/main" id="{A62E6447-AA41-6B4C-8CFC-31D1B16F794D}"/>
              </a:ext>
            </a:extLst>
          </p:cNvPr>
          <p:cNvSpPr>
            <a:spLocks noGrp="1"/>
          </p:cNvSpPr>
          <p:nvPr>
            <p:ph type="dt" sz="half" idx="10"/>
          </p:nvPr>
        </p:nvSpPr>
        <p:spPr>
          <a:xfrm>
            <a:off x="854148" y="6184425"/>
            <a:ext cx="2743200" cy="274320"/>
          </a:xfrm>
        </p:spPr>
        <p:txBody>
          <a:bodyPr>
            <a:normAutofit/>
          </a:bodyPr>
          <a:lstStyle/>
          <a:p>
            <a:pPr>
              <a:lnSpc>
                <a:spcPct val="90000"/>
              </a:lnSpc>
              <a:spcAft>
                <a:spcPts val="600"/>
              </a:spcAft>
            </a:pPr>
            <a:r>
              <a:rPr lang="en-US" sz="1000">
                <a:solidFill>
                  <a:srgbClr val="FFFFFF"/>
                </a:solidFill>
              </a:rPr>
              <a:t>EEE 416 (2020) – Final Project Group A.XY</a:t>
            </a:r>
            <a:endParaRPr lang="en-BD" sz="1000">
              <a:solidFill>
                <a:srgbClr val="FFFFFF"/>
              </a:solidFill>
            </a:endParaRPr>
          </a:p>
        </p:txBody>
      </p:sp>
    </p:spTree>
    <p:extLst>
      <p:ext uri="{BB962C8B-B14F-4D97-AF65-F5344CB8AC3E}">
        <p14:creationId xmlns:p14="http://schemas.microsoft.com/office/powerpoint/2010/main" val="2428711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55F7F3-3A58-4BBB-95C7-CF706F9F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AE3D314-6F93-4D91-8C0F-E92657F46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94805E17-92C7-4B4A-84F4-EC7A170090B4}"/>
              </a:ext>
            </a:extLst>
          </p:cNvPr>
          <p:cNvSpPr>
            <a:spLocks noGrp="1"/>
          </p:cNvSpPr>
          <p:nvPr>
            <p:ph type="title"/>
          </p:nvPr>
        </p:nvSpPr>
        <p:spPr>
          <a:xfrm>
            <a:off x="573409" y="559477"/>
            <a:ext cx="3765200" cy="5709931"/>
          </a:xfrm>
        </p:spPr>
        <p:txBody>
          <a:bodyPr>
            <a:normAutofit/>
          </a:bodyPr>
          <a:lstStyle/>
          <a:p>
            <a:pPr algn="ctr"/>
            <a:r>
              <a:rPr lang="en-BD"/>
              <a:t>Difficulties</a:t>
            </a:r>
          </a:p>
        </p:txBody>
      </p:sp>
      <p:sp>
        <p:nvSpPr>
          <p:cNvPr id="4" name="Date Placeholder 3">
            <a:extLst>
              <a:ext uri="{FF2B5EF4-FFF2-40B4-BE49-F238E27FC236}">
                <a16:creationId xmlns:a16="http://schemas.microsoft.com/office/drawing/2014/main" id="{AB945E5E-01D6-AF4D-940F-40D4D4A1D459}"/>
              </a:ext>
            </a:extLst>
          </p:cNvPr>
          <p:cNvSpPr>
            <a:spLocks noGrp="1"/>
          </p:cNvSpPr>
          <p:nvPr>
            <p:ph type="dt" sz="half" idx="10"/>
          </p:nvPr>
        </p:nvSpPr>
        <p:spPr>
          <a:xfrm>
            <a:off x="426724" y="6307672"/>
            <a:ext cx="2743200" cy="274320"/>
          </a:xfrm>
        </p:spPr>
        <p:txBody>
          <a:bodyPr>
            <a:normAutofit/>
          </a:bodyPr>
          <a:lstStyle/>
          <a:p>
            <a:pPr>
              <a:lnSpc>
                <a:spcPct val="90000"/>
              </a:lnSpc>
              <a:spcAft>
                <a:spcPts val="600"/>
              </a:spcAft>
            </a:pPr>
            <a:r>
              <a:rPr lang="en-US" sz="1300"/>
              <a:t>EEE 416 A 2020 – Final Project</a:t>
            </a:r>
            <a:endParaRPr lang="en-BD" sz="1300"/>
          </a:p>
        </p:txBody>
      </p:sp>
      <p:graphicFrame>
        <p:nvGraphicFramePr>
          <p:cNvPr id="7" name="Content Placeholder 2">
            <a:extLst>
              <a:ext uri="{FF2B5EF4-FFF2-40B4-BE49-F238E27FC236}">
                <a16:creationId xmlns:a16="http://schemas.microsoft.com/office/drawing/2014/main" id="{2D0FA24C-604C-4572-874E-CF45B0B5A322}"/>
              </a:ext>
            </a:extLst>
          </p:cNvPr>
          <p:cNvGraphicFramePr>
            <a:graphicFrameLocks noGrp="1"/>
          </p:cNvGraphicFramePr>
          <p:nvPr>
            <p:ph idx="1"/>
            <p:extLst>
              <p:ext uri="{D42A27DB-BD31-4B8C-83A1-F6EECF244321}">
                <p14:modId xmlns:p14="http://schemas.microsoft.com/office/powerpoint/2010/main" val="901195791"/>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391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19EF6-C9F9-8E4B-90AC-5D229CB1168A}"/>
              </a:ext>
            </a:extLst>
          </p:cNvPr>
          <p:cNvSpPr>
            <a:spLocks noGrp="1"/>
          </p:cNvSpPr>
          <p:nvPr>
            <p:ph type="title"/>
          </p:nvPr>
        </p:nvSpPr>
        <p:spPr>
          <a:xfrm>
            <a:off x="6846137" y="727626"/>
            <a:ext cx="4602152" cy="1718225"/>
          </a:xfrm>
        </p:spPr>
        <p:txBody>
          <a:bodyPr>
            <a:normAutofit/>
          </a:bodyPr>
          <a:lstStyle/>
          <a:p>
            <a:r>
              <a:rPr lang="en-BD"/>
              <a:t>Background</a:t>
            </a:r>
          </a:p>
        </p:txBody>
      </p:sp>
      <p:sp>
        <p:nvSpPr>
          <p:cNvPr id="13" name="Rectangle 12">
            <a:extLst>
              <a:ext uri="{FF2B5EF4-FFF2-40B4-BE49-F238E27FC236}">
                <a16:creationId xmlns:a16="http://schemas.microsoft.com/office/drawing/2014/main" id="{43047B46-4F2F-4746-8B82-B30EAAAE0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54E8A8E-D194-4D55-92A3-6B0799722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024" y="253548"/>
            <a:ext cx="5851795" cy="6384816"/>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pic>
        <p:nvPicPr>
          <p:cNvPr id="2" name="Picture 2">
            <a:extLst>
              <a:ext uri="{FF2B5EF4-FFF2-40B4-BE49-F238E27FC236}">
                <a16:creationId xmlns:a16="http://schemas.microsoft.com/office/drawing/2014/main" id="{4B940E9A-D769-4E71-977F-B3B514A7A52F}"/>
              </a:ext>
            </a:extLst>
          </p:cNvPr>
          <p:cNvPicPr>
            <a:picLocks noChangeAspect="1"/>
          </p:cNvPicPr>
          <p:nvPr/>
        </p:nvPicPr>
        <p:blipFill rotWithShape="1">
          <a:blip r:embed="rId2"/>
          <a:srcRect l="17021" r="17420" b="7222"/>
          <a:stretch/>
        </p:blipFill>
        <p:spPr>
          <a:xfrm>
            <a:off x="396226" y="553763"/>
            <a:ext cx="5527581" cy="5616145"/>
          </a:xfrm>
          <a:prstGeom prst="rect">
            <a:avLst/>
          </a:prstGeom>
        </p:spPr>
      </p:pic>
      <p:sp>
        <p:nvSpPr>
          <p:cNvPr id="5" name="Content Placeholder 4">
            <a:extLst>
              <a:ext uri="{FF2B5EF4-FFF2-40B4-BE49-F238E27FC236}">
                <a16:creationId xmlns:a16="http://schemas.microsoft.com/office/drawing/2014/main" id="{51B2C38B-4AC5-9248-B4C6-67239E72DC1E}"/>
              </a:ext>
            </a:extLst>
          </p:cNvPr>
          <p:cNvSpPr>
            <a:spLocks noGrp="1"/>
          </p:cNvSpPr>
          <p:nvPr>
            <p:ph idx="1"/>
          </p:nvPr>
        </p:nvSpPr>
        <p:spPr>
          <a:xfrm>
            <a:off x="6846137" y="2538919"/>
            <a:ext cx="4602152" cy="3596880"/>
          </a:xfrm>
        </p:spPr>
        <p:txBody>
          <a:bodyPr vert="horz" lIns="91440" tIns="45720" rIns="91440" bIns="45720" rtlCol="0">
            <a:normAutofit/>
          </a:bodyPr>
          <a:lstStyle/>
          <a:p>
            <a:pPr>
              <a:lnSpc>
                <a:spcPct val="90000"/>
              </a:lnSpc>
            </a:pPr>
            <a:r>
              <a:rPr lang="en-BD" sz="2000"/>
              <a:t>Vaarious external and internal phenomena cause a power supply voltage to overflow. Overvoltage in power system can cause serious harm to load material or cause overheating. In extreme cases, overvoltage may melt electric cables, cause electric/ electronic devices to malfunction and even cause fire hazard. </a:t>
            </a:r>
            <a:endParaRPr lang="en-US" sz="2000"/>
          </a:p>
        </p:txBody>
      </p:sp>
      <p:sp>
        <p:nvSpPr>
          <p:cNvPr id="6" name="Date Placeholder 5">
            <a:extLst>
              <a:ext uri="{FF2B5EF4-FFF2-40B4-BE49-F238E27FC236}">
                <a16:creationId xmlns:a16="http://schemas.microsoft.com/office/drawing/2014/main" id="{C29DA07C-0ED1-CC41-B09A-5D684746D66D}"/>
              </a:ext>
            </a:extLst>
          </p:cNvPr>
          <p:cNvSpPr>
            <a:spLocks noGrp="1"/>
          </p:cNvSpPr>
          <p:nvPr>
            <p:ph type="dt" sz="half" idx="10"/>
          </p:nvPr>
        </p:nvSpPr>
        <p:spPr>
          <a:xfrm>
            <a:off x="854148" y="6184425"/>
            <a:ext cx="2743200" cy="274320"/>
          </a:xfrm>
        </p:spPr>
        <p:txBody>
          <a:bodyPr>
            <a:normAutofit/>
          </a:bodyPr>
          <a:lstStyle/>
          <a:p>
            <a:pPr>
              <a:lnSpc>
                <a:spcPct val="90000"/>
              </a:lnSpc>
              <a:spcAft>
                <a:spcPts val="600"/>
              </a:spcAft>
            </a:pPr>
            <a:r>
              <a:rPr lang="en-US" sz="1000">
                <a:solidFill>
                  <a:srgbClr val="FFFFFF"/>
                </a:solidFill>
              </a:rPr>
              <a:t>EEE 416 (2020) – Final Project Group A.XY</a:t>
            </a:r>
            <a:endParaRPr lang="en-BD" sz="1000">
              <a:solidFill>
                <a:srgbClr val="FFFFFF"/>
              </a:solidFill>
            </a:endParaRPr>
          </a:p>
        </p:txBody>
      </p:sp>
    </p:spTree>
    <p:extLst>
      <p:ext uri="{BB962C8B-B14F-4D97-AF65-F5344CB8AC3E}">
        <p14:creationId xmlns:p14="http://schemas.microsoft.com/office/powerpoint/2010/main" val="1875727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p:txBody>
          <a:bodyPr/>
          <a:lstStyle/>
          <a:p>
            <a:r>
              <a:rPr lang="en-BD"/>
              <a:t>Methods</a:t>
            </a:r>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416 (2020) – Final Project Group A.XY</a:t>
            </a:r>
            <a:endParaRPr lang="en-BD"/>
          </a:p>
        </p:txBody>
      </p:sp>
      <p:sp>
        <p:nvSpPr>
          <p:cNvPr id="9" name="Rectangle 8">
            <a:extLst>
              <a:ext uri="{FF2B5EF4-FFF2-40B4-BE49-F238E27FC236}">
                <a16:creationId xmlns:a16="http://schemas.microsoft.com/office/drawing/2014/main" id="{F7783C2F-E578-48DB-B94D-3B829F7CF701}"/>
              </a:ext>
            </a:extLst>
          </p:cNvPr>
          <p:cNvSpPr/>
          <p:nvPr/>
        </p:nvSpPr>
        <p:spPr>
          <a:xfrm>
            <a:off x="2041712" y="1526241"/>
            <a:ext cx="1434353" cy="95249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b="1"/>
              <a:t>Power Supply </a:t>
            </a:r>
          </a:p>
        </p:txBody>
      </p:sp>
      <p:sp>
        <p:nvSpPr>
          <p:cNvPr id="10" name="Rectangle 9">
            <a:extLst>
              <a:ext uri="{FF2B5EF4-FFF2-40B4-BE49-F238E27FC236}">
                <a16:creationId xmlns:a16="http://schemas.microsoft.com/office/drawing/2014/main" id="{AA6E18E7-58C6-47BB-B4AC-71DFABC74B49}"/>
              </a:ext>
            </a:extLst>
          </p:cNvPr>
          <p:cNvSpPr/>
          <p:nvPr/>
        </p:nvSpPr>
        <p:spPr>
          <a:xfrm>
            <a:off x="1994087" y="2890559"/>
            <a:ext cx="1647263" cy="100852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t>Dual winding Transformer</a:t>
            </a:r>
          </a:p>
        </p:txBody>
      </p:sp>
      <p:sp>
        <p:nvSpPr>
          <p:cNvPr id="11" name="Rectangle 10">
            <a:extLst>
              <a:ext uri="{FF2B5EF4-FFF2-40B4-BE49-F238E27FC236}">
                <a16:creationId xmlns:a16="http://schemas.microsoft.com/office/drawing/2014/main" id="{8847EA57-3595-4C6E-954E-C71E94191A4D}"/>
              </a:ext>
            </a:extLst>
          </p:cNvPr>
          <p:cNvSpPr/>
          <p:nvPr/>
        </p:nvSpPr>
        <p:spPr>
          <a:xfrm>
            <a:off x="3963522" y="2921375"/>
            <a:ext cx="2106704" cy="941292"/>
          </a:xfrm>
          <a:prstGeom prst="rect">
            <a:avLst/>
          </a:prstGeom>
          <a:ln/>
        </p:spPr>
        <p:style>
          <a:lnRef idx="1">
            <a:schemeClr val="accent6"/>
          </a:lnRef>
          <a:fillRef idx="2">
            <a:schemeClr val="accent6"/>
          </a:fillRef>
          <a:effectRef idx="1">
            <a:schemeClr val="accent6"/>
          </a:effectRef>
          <a:fontRef idx="minor">
            <a:schemeClr val="dk1"/>
          </a:fontRef>
        </p:style>
        <p:txBody>
          <a:bodyPr lIns="91440" tIns="45720" rIns="91440" bIns="45720" rtlCol="0" anchor="ctr"/>
          <a:lstStyle/>
          <a:p>
            <a:pPr algn="ctr"/>
            <a:r>
              <a:rPr lang="en-US" b="1"/>
              <a:t>Microcontroller Protection Circuit</a:t>
            </a:r>
          </a:p>
        </p:txBody>
      </p:sp>
      <p:sp>
        <p:nvSpPr>
          <p:cNvPr id="12" name="Rectangle 11">
            <a:extLst>
              <a:ext uri="{FF2B5EF4-FFF2-40B4-BE49-F238E27FC236}">
                <a16:creationId xmlns:a16="http://schemas.microsoft.com/office/drawing/2014/main" id="{DAE7324C-224B-4300-B9D5-6E5C1F121329}"/>
              </a:ext>
            </a:extLst>
          </p:cNvPr>
          <p:cNvSpPr/>
          <p:nvPr/>
        </p:nvSpPr>
        <p:spPr>
          <a:xfrm>
            <a:off x="1999690" y="4577042"/>
            <a:ext cx="1523999" cy="9412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a:t>Voltage Sensing Circuit</a:t>
            </a:r>
          </a:p>
        </p:txBody>
      </p:sp>
      <p:sp>
        <p:nvSpPr>
          <p:cNvPr id="13" name="Rectangle 12">
            <a:extLst>
              <a:ext uri="{FF2B5EF4-FFF2-40B4-BE49-F238E27FC236}">
                <a16:creationId xmlns:a16="http://schemas.microsoft.com/office/drawing/2014/main" id="{ECE27981-6C40-4998-8B2B-8D985FC8279D}"/>
              </a:ext>
            </a:extLst>
          </p:cNvPr>
          <p:cNvSpPr/>
          <p:nvPr/>
        </p:nvSpPr>
        <p:spPr>
          <a:xfrm>
            <a:off x="7667065" y="2725271"/>
            <a:ext cx="2554940" cy="1176617"/>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b="1"/>
              <a:t>Microcontroller</a:t>
            </a:r>
          </a:p>
        </p:txBody>
      </p:sp>
      <p:sp>
        <p:nvSpPr>
          <p:cNvPr id="14" name="Rectangle 13">
            <a:extLst>
              <a:ext uri="{FF2B5EF4-FFF2-40B4-BE49-F238E27FC236}">
                <a16:creationId xmlns:a16="http://schemas.microsoft.com/office/drawing/2014/main" id="{F5F7EB68-7085-4019-A34B-E31348967FBD}"/>
              </a:ext>
            </a:extLst>
          </p:cNvPr>
          <p:cNvSpPr/>
          <p:nvPr/>
        </p:nvSpPr>
        <p:spPr>
          <a:xfrm>
            <a:off x="9759763" y="1512234"/>
            <a:ext cx="918882" cy="91888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a:t>Load</a:t>
            </a:r>
          </a:p>
        </p:txBody>
      </p:sp>
      <p:sp>
        <p:nvSpPr>
          <p:cNvPr id="19" name="Oval 18">
            <a:extLst>
              <a:ext uri="{FF2B5EF4-FFF2-40B4-BE49-F238E27FC236}">
                <a16:creationId xmlns:a16="http://schemas.microsoft.com/office/drawing/2014/main" id="{7652E4DF-F095-49D8-9376-1B6ABF9E0EA4}"/>
              </a:ext>
            </a:extLst>
          </p:cNvPr>
          <p:cNvSpPr/>
          <p:nvPr/>
        </p:nvSpPr>
        <p:spPr>
          <a:xfrm>
            <a:off x="5988984" y="1540250"/>
            <a:ext cx="930088" cy="941293"/>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EC78AB0E-84C4-4759-B76C-4A6A8905E96B}"/>
              </a:ext>
            </a:extLst>
          </p:cNvPr>
          <p:cNvSpPr txBox="1"/>
          <p:nvPr/>
        </p:nvSpPr>
        <p:spPr>
          <a:xfrm>
            <a:off x="6080311" y="1160929"/>
            <a:ext cx="9390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2060"/>
                </a:solidFill>
              </a:rPr>
              <a:t>Relay​</a:t>
            </a:r>
            <a:endParaRPr lang="en-US" b="1"/>
          </a:p>
        </p:txBody>
      </p:sp>
      <p:sp>
        <p:nvSpPr>
          <p:cNvPr id="28" name="Arrow: Bent-Up 27">
            <a:extLst>
              <a:ext uri="{FF2B5EF4-FFF2-40B4-BE49-F238E27FC236}">
                <a16:creationId xmlns:a16="http://schemas.microsoft.com/office/drawing/2014/main" id="{E5853AF1-1EBB-49A0-96DF-3293B3C96DFD}"/>
              </a:ext>
            </a:extLst>
          </p:cNvPr>
          <p:cNvSpPr/>
          <p:nvPr/>
        </p:nvSpPr>
        <p:spPr>
          <a:xfrm flipH="1">
            <a:off x="6278722" y="2472129"/>
            <a:ext cx="1389528" cy="941293"/>
          </a:xfrm>
          <a:prstGeom prst="bentUpArrow">
            <a:avLst/>
          </a:prstGeom>
          <a:solidFill>
            <a:schemeClr val="accent1">
              <a:lumMod val="40000"/>
              <a:lumOff val="6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AC82A7E-0F4F-46DB-A17F-AED5B6724BD2}"/>
              </a:ext>
            </a:extLst>
          </p:cNvPr>
          <p:cNvSpPr/>
          <p:nvPr/>
        </p:nvSpPr>
        <p:spPr>
          <a:xfrm>
            <a:off x="4431367" y="4464987"/>
            <a:ext cx="1221440" cy="1154202"/>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30" name="Arrow: Bent-Up 29">
            <a:extLst>
              <a:ext uri="{FF2B5EF4-FFF2-40B4-BE49-F238E27FC236}">
                <a16:creationId xmlns:a16="http://schemas.microsoft.com/office/drawing/2014/main" id="{CA2EB894-EFEF-4317-8A80-64616CD6D9DB}"/>
              </a:ext>
            </a:extLst>
          </p:cNvPr>
          <p:cNvSpPr/>
          <p:nvPr/>
        </p:nvSpPr>
        <p:spPr>
          <a:xfrm>
            <a:off x="3519273" y="3903681"/>
            <a:ext cx="6073590" cy="1277471"/>
          </a:xfrm>
          <a:prstGeom prst="bentUp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Arrow: Left 30">
            <a:extLst>
              <a:ext uri="{FF2B5EF4-FFF2-40B4-BE49-F238E27FC236}">
                <a16:creationId xmlns:a16="http://schemas.microsoft.com/office/drawing/2014/main" id="{8896B8BD-A9A2-48D0-B031-BBB17995755C}"/>
              </a:ext>
            </a:extLst>
          </p:cNvPr>
          <p:cNvSpPr/>
          <p:nvPr/>
        </p:nvSpPr>
        <p:spPr>
          <a:xfrm rot="16200000">
            <a:off x="4724331" y="3929073"/>
            <a:ext cx="605117" cy="4818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8C7BAA5A-3C76-44D6-8B32-D21A1710B175}"/>
              </a:ext>
            </a:extLst>
          </p:cNvPr>
          <p:cNvSpPr/>
          <p:nvPr/>
        </p:nvSpPr>
        <p:spPr>
          <a:xfrm>
            <a:off x="3472074" y="1701904"/>
            <a:ext cx="6286498" cy="537881"/>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9AE488FE-269F-4523-8AF2-82F11A2E70D8}"/>
              </a:ext>
            </a:extLst>
          </p:cNvPr>
          <p:cNvSpPr txBox="1"/>
          <p:nvPr/>
        </p:nvSpPr>
        <p:spPr>
          <a:xfrm>
            <a:off x="4657163" y="5665693"/>
            <a:ext cx="9390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02060"/>
                </a:solidFill>
              </a:rPr>
              <a:t>Relay​</a:t>
            </a:r>
            <a:endParaRPr lang="en-US" b="1"/>
          </a:p>
        </p:txBody>
      </p:sp>
      <p:sp>
        <p:nvSpPr>
          <p:cNvPr id="36" name="Arrow: Down 35">
            <a:extLst>
              <a:ext uri="{FF2B5EF4-FFF2-40B4-BE49-F238E27FC236}">
                <a16:creationId xmlns:a16="http://schemas.microsoft.com/office/drawing/2014/main" id="{3049A102-1D40-47A5-969F-6C1BA550998B}"/>
              </a:ext>
            </a:extLst>
          </p:cNvPr>
          <p:cNvSpPr/>
          <p:nvPr/>
        </p:nvSpPr>
        <p:spPr>
          <a:xfrm>
            <a:off x="2517132" y="3906304"/>
            <a:ext cx="414617" cy="6387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BFB77233-B51D-42AC-8EB8-D3F85FDDE31D}"/>
              </a:ext>
            </a:extLst>
          </p:cNvPr>
          <p:cNvSpPr/>
          <p:nvPr/>
        </p:nvSpPr>
        <p:spPr>
          <a:xfrm>
            <a:off x="3634559" y="3153067"/>
            <a:ext cx="336176" cy="4706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C7943654-B6B3-44A1-A38D-706795B6F3FE}"/>
              </a:ext>
            </a:extLst>
          </p:cNvPr>
          <p:cNvSpPr/>
          <p:nvPr/>
        </p:nvSpPr>
        <p:spPr>
          <a:xfrm>
            <a:off x="2489382" y="2465343"/>
            <a:ext cx="474453" cy="4313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1575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5BEC-A1DF-DB49-B707-F4003CEA7E6C}"/>
              </a:ext>
            </a:extLst>
          </p:cNvPr>
          <p:cNvSpPr>
            <a:spLocks noGrp="1"/>
          </p:cNvSpPr>
          <p:nvPr>
            <p:ph type="title"/>
          </p:nvPr>
        </p:nvSpPr>
        <p:spPr>
          <a:xfrm>
            <a:off x="584947" y="571773"/>
            <a:ext cx="10058400" cy="729006"/>
          </a:xfrm>
        </p:spPr>
        <p:txBody>
          <a:bodyPr/>
          <a:lstStyle/>
          <a:p>
            <a:r>
              <a:rPr lang="en-BD"/>
              <a:t>Methods </a:t>
            </a:r>
          </a:p>
        </p:txBody>
      </p:sp>
      <p:sp>
        <p:nvSpPr>
          <p:cNvPr id="3" name="Content Placeholder 2">
            <a:extLst>
              <a:ext uri="{FF2B5EF4-FFF2-40B4-BE49-F238E27FC236}">
                <a16:creationId xmlns:a16="http://schemas.microsoft.com/office/drawing/2014/main" id="{B5D1BFA2-EE69-374B-B248-C5EB3C1C2B3E}"/>
              </a:ext>
            </a:extLst>
          </p:cNvPr>
          <p:cNvSpPr>
            <a:spLocks noGrp="1"/>
          </p:cNvSpPr>
          <p:nvPr>
            <p:ph idx="1"/>
          </p:nvPr>
        </p:nvSpPr>
        <p:spPr>
          <a:xfrm>
            <a:off x="629771" y="1448697"/>
            <a:ext cx="11414311" cy="4832872"/>
          </a:xfrm>
        </p:spPr>
        <p:txBody>
          <a:bodyPr vert="horz" lIns="91440" tIns="45720" rIns="91440" bIns="45720" rtlCol="0" anchor="t">
            <a:noAutofit/>
          </a:bodyPr>
          <a:lstStyle/>
          <a:p>
            <a:pPr>
              <a:buClr>
                <a:srgbClr val="262626"/>
              </a:buClr>
            </a:pPr>
            <a:r>
              <a:rPr lang="en-BD"/>
              <a:t>We used an step down dual secondary winding transformer to bring down the line voltage to a measurable quantity.</a:t>
            </a:r>
            <a:endParaRPr lang="en-US"/>
          </a:p>
          <a:p>
            <a:pPr>
              <a:buClr>
                <a:srgbClr val="262626"/>
              </a:buClr>
            </a:pPr>
            <a:r>
              <a:rPr lang="en-US"/>
              <a:t>The Voltage sensing circuit performs full-wave rectification to convert the voltage to DC and feeds it to the microcontroller for sensing</a:t>
            </a:r>
          </a:p>
          <a:p>
            <a:pPr>
              <a:buClr>
                <a:srgbClr val="262626"/>
              </a:buClr>
            </a:pPr>
            <a:r>
              <a:rPr lang="en-US"/>
              <a:t>The microcontroller protection circuit senses the line voltage and controls the flow from Voltage sensing circuit to microcontroller in order to protect the microcontroller from malfunction</a:t>
            </a:r>
          </a:p>
          <a:p>
            <a:pPr>
              <a:buClr>
                <a:srgbClr val="262626"/>
              </a:buClr>
            </a:pPr>
            <a:r>
              <a:rPr lang="en-US"/>
              <a:t>The microcontroller precisely senses the voltage and controls the connection between load and supply line.</a:t>
            </a:r>
          </a:p>
          <a:p>
            <a:pPr>
              <a:buClr>
                <a:srgbClr val="262626"/>
              </a:buClr>
            </a:pPr>
            <a:r>
              <a:rPr lang="en-US"/>
              <a:t>The line voltage is displayed through three seven segment displays</a:t>
            </a:r>
          </a:p>
          <a:p>
            <a:pPr>
              <a:buClr>
                <a:srgbClr val="262626"/>
              </a:buClr>
            </a:pPr>
            <a:endParaRPr lang="en-US"/>
          </a:p>
        </p:txBody>
      </p:sp>
      <p:sp>
        <p:nvSpPr>
          <p:cNvPr id="7" name="Date Placeholder 5">
            <a:extLst>
              <a:ext uri="{FF2B5EF4-FFF2-40B4-BE49-F238E27FC236}">
                <a16:creationId xmlns:a16="http://schemas.microsoft.com/office/drawing/2014/main" id="{BFD6422F-12DA-8A45-9AF9-8BFCA12E4A83}"/>
              </a:ext>
            </a:extLst>
          </p:cNvPr>
          <p:cNvSpPr>
            <a:spLocks noGrp="1"/>
          </p:cNvSpPr>
          <p:nvPr>
            <p:ph type="dt" sz="half" idx="10"/>
          </p:nvPr>
        </p:nvSpPr>
        <p:spPr>
          <a:xfrm>
            <a:off x="432486" y="6501637"/>
            <a:ext cx="4825314" cy="375412"/>
          </a:xfrm>
        </p:spPr>
        <p:txBody>
          <a:bodyPr/>
          <a:lstStyle/>
          <a:p>
            <a:r>
              <a:rPr lang="en-US"/>
              <a:t>EEE 416 (2020) – Final Project Group A.XY</a:t>
            </a:r>
            <a:endParaRPr lang="en-BD"/>
          </a:p>
        </p:txBody>
      </p:sp>
    </p:spTree>
    <p:extLst>
      <p:ext uri="{BB962C8B-B14F-4D97-AF65-F5344CB8AC3E}">
        <p14:creationId xmlns:p14="http://schemas.microsoft.com/office/powerpoint/2010/main" val="3130130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12">
            <a:extLst>
              <a:ext uri="{FF2B5EF4-FFF2-40B4-BE49-F238E27FC236}">
                <a16:creationId xmlns:a16="http://schemas.microsoft.com/office/drawing/2014/main" id="{1074AAFE-C046-4DB0-B213-4A751B4AC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5" name="TextBox 4">
            <a:extLst>
              <a:ext uri="{FF2B5EF4-FFF2-40B4-BE49-F238E27FC236}">
                <a16:creationId xmlns:a16="http://schemas.microsoft.com/office/drawing/2014/main" id="{B10C3D30-78FB-4408-8B72-B6D41FCE2157}"/>
              </a:ext>
            </a:extLst>
          </p:cNvPr>
          <p:cNvSpPr txBox="1"/>
          <p:nvPr/>
        </p:nvSpPr>
        <p:spPr>
          <a:xfrm>
            <a:off x="3800474" y="642594"/>
            <a:ext cx="7324725" cy="1371600"/>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Bef>
                <a:spcPct val="0"/>
              </a:spcBef>
              <a:spcAft>
                <a:spcPts val="600"/>
              </a:spcAft>
            </a:pPr>
            <a:r>
              <a:rPr lang="en-US" sz="4800" b="1">
                <a:solidFill>
                  <a:schemeClr val="tx1">
                    <a:lumMod val="85000"/>
                    <a:lumOff val="15000"/>
                  </a:schemeClr>
                </a:solidFill>
                <a:latin typeface="+mj-lt"/>
              </a:rPr>
              <a:t>Coding: Introduction</a:t>
            </a:r>
          </a:p>
        </p:txBody>
      </p:sp>
      <p:sp>
        <p:nvSpPr>
          <p:cNvPr id="11" name="Round Single Corner Rectangle 4">
            <a:extLst>
              <a:ext uri="{FF2B5EF4-FFF2-40B4-BE49-F238E27FC236}">
                <a16:creationId xmlns:a16="http://schemas.microsoft.com/office/drawing/2014/main" id="{1596CBE5-5E49-4F95-A86C-CB467D863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4973" y="643467"/>
            <a:ext cx="2559744" cy="1706538"/>
          </a:xfrm>
          <a:prstGeom prst="round1Rect">
            <a:avLst>
              <a:gd name="adj" fmla="val 0"/>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rtlCol="0" anchor="ctr"/>
          <a:lstStyle/>
          <a:p>
            <a:pPr algn="ctr"/>
            <a:endParaRPr lang="en-US"/>
          </a:p>
        </p:txBody>
      </p:sp>
      <p:sp>
        <p:nvSpPr>
          <p:cNvPr id="12" name="Round Diagonal Corner Rectangle 6">
            <a:extLst>
              <a:ext uri="{FF2B5EF4-FFF2-40B4-BE49-F238E27FC236}">
                <a16:creationId xmlns:a16="http://schemas.microsoft.com/office/drawing/2014/main" id="{45FA91BF-C551-4288-BC83-644611A1FF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3" y="2554110"/>
            <a:ext cx="2565764" cy="1710603"/>
          </a:xfrm>
          <a:prstGeom prst="round2DiagRect">
            <a:avLst>
              <a:gd name="adj1" fmla="val 0"/>
              <a:gd name="adj2" fmla="val 0"/>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rtlCol="0" anchor="ctr"/>
          <a:lstStyle/>
          <a:p>
            <a:pPr algn="ctr"/>
            <a:endParaRPr lang="en-US"/>
          </a:p>
        </p:txBody>
      </p:sp>
      <p:sp>
        <p:nvSpPr>
          <p:cNvPr id="14" name="Round Single Corner Rectangle 3">
            <a:extLst>
              <a:ext uri="{FF2B5EF4-FFF2-40B4-BE49-F238E27FC236}">
                <a16:creationId xmlns:a16="http://schemas.microsoft.com/office/drawing/2014/main" id="{E04A7B9F-54C3-40B0-9944-CED99CB02A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04973" y="4472883"/>
            <a:ext cx="2559744" cy="1706538"/>
          </a:xfrm>
          <a:prstGeom prst="round1Rect">
            <a:avLst>
              <a:gd name="adj" fmla="val 0"/>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rtlCol="0" anchor="ctr"/>
          <a:lstStyle/>
          <a:p>
            <a:pPr algn="ctr"/>
            <a:endParaRPr lang="en-US"/>
          </a:p>
        </p:txBody>
      </p:sp>
      <p:pic>
        <p:nvPicPr>
          <p:cNvPr id="3" name="Picture 3" descr="Logo, company name&#10;&#10;Description automatically generated">
            <a:extLst>
              <a:ext uri="{FF2B5EF4-FFF2-40B4-BE49-F238E27FC236}">
                <a16:creationId xmlns:a16="http://schemas.microsoft.com/office/drawing/2014/main" id="{C06E3C84-58DA-4C7C-94FE-8FB54F838E9D}"/>
              </a:ext>
            </a:extLst>
          </p:cNvPr>
          <p:cNvPicPr>
            <a:picLocks noChangeAspect="1"/>
          </p:cNvPicPr>
          <p:nvPr/>
        </p:nvPicPr>
        <p:blipFill>
          <a:blip r:embed="rId2"/>
          <a:stretch>
            <a:fillRect/>
          </a:stretch>
        </p:blipFill>
        <p:spPr>
          <a:xfrm>
            <a:off x="1057377" y="802870"/>
            <a:ext cx="2132423" cy="1380744"/>
          </a:xfrm>
          <a:prstGeom prst="rect">
            <a:avLst/>
          </a:prstGeom>
        </p:spPr>
      </p:pic>
      <p:sp>
        <p:nvSpPr>
          <p:cNvPr id="6" name="TextBox 5">
            <a:extLst>
              <a:ext uri="{FF2B5EF4-FFF2-40B4-BE49-F238E27FC236}">
                <a16:creationId xmlns:a16="http://schemas.microsoft.com/office/drawing/2014/main" id="{90F49976-F63A-488C-9749-B9D7D17428A0}"/>
              </a:ext>
            </a:extLst>
          </p:cNvPr>
          <p:cNvSpPr txBox="1"/>
          <p:nvPr/>
        </p:nvSpPr>
        <p:spPr>
          <a:xfrm>
            <a:off x="4368495" y="2004535"/>
            <a:ext cx="7324726" cy="39319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182880" defTabSz="914400">
              <a:spcAft>
                <a:spcPts val="600"/>
              </a:spcAft>
              <a:buClr>
                <a:schemeClr val="tx1">
                  <a:lumMod val="85000"/>
                  <a:lumOff val="15000"/>
                </a:schemeClr>
              </a:buClr>
              <a:buFont typeface="Garamond" pitchFamily="18" charset="0"/>
              <a:buChar char="◦"/>
            </a:pPr>
            <a:r>
              <a:rPr lang="en-US" sz="2000" b="1"/>
              <a:t>Compiler:</a:t>
            </a:r>
          </a:p>
          <a:p>
            <a:pPr indent="-182880" defTabSz="914400">
              <a:spcAft>
                <a:spcPts val="600"/>
              </a:spcAft>
              <a:buClr>
                <a:schemeClr val="tx1">
                  <a:lumMod val="85000"/>
                  <a:lumOff val="15000"/>
                </a:schemeClr>
              </a:buClr>
              <a:buFont typeface="Garamond" pitchFamily="18" charset="0"/>
              <a:buChar char="◦"/>
            </a:pPr>
            <a:r>
              <a:rPr lang="en-US" sz="2000"/>
              <a:t>STM32CubeIDE</a:t>
            </a:r>
          </a:p>
          <a:p>
            <a:pPr indent="-182880" defTabSz="914400">
              <a:spcAft>
                <a:spcPts val="600"/>
              </a:spcAft>
              <a:buClr>
                <a:schemeClr val="tx1">
                  <a:lumMod val="85000"/>
                  <a:lumOff val="15000"/>
                </a:schemeClr>
              </a:buClr>
              <a:buFont typeface="Garamond" pitchFamily="18" charset="0"/>
              <a:buChar char="◦"/>
            </a:pPr>
            <a:endParaRPr lang="en-US" sz="2000"/>
          </a:p>
          <a:p>
            <a:pPr indent="-182880" defTabSz="914400">
              <a:spcAft>
                <a:spcPts val="600"/>
              </a:spcAft>
              <a:buClr>
                <a:schemeClr val="tx1">
                  <a:lumMod val="85000"/>
                  <a:lumOff val="15000"/>
                </a:schemeClr>
              </a:buClr>
              <a:buFont typeface="Garamond" pitchFamily="18" charset="0"/>
              <a:buChar char="◦"/>
            </a:pPr>
            <a:r>
              <a:rPr lang="en-US" sz="2000" b="1"/>
              <a:t>Language:</a:t>
            </a:r>
          </a:p>
          <a:p>
            <a:pPr indent="-182880" defTabSz="914400">
              <a:spcAft>
                <a:spcPts val="600"/>
              </a:spcAft>
              <a:buClr>
                <a:schemeClr val="tx1">
                  <a:lumMod val="85000"/>
                  <a:lumOff val="15000"/>
                </a:schemeClr>
              </a:buClr>
              <a:buFont typeface="Garamond" pitchFamily="18" charset="0"/>
              <a:buChar char="◦"/>
            </a:pPr>
            <a:r>
              <a:rPr lang="en-US" sz="2000"/>
              <a:t>C – programming language</a:t>
            </a:r>
          </a:p>
          <a:p>
            <a:pPr indent="-182880" defTabSz="914400">
              <a:spcAft>
                <a:spcPts val="600"/>
              </a:spcAft>
              <a:buClr>
                <a:schemeClr val="tx1">
                  <a:lumMod val="85000"/>
                  <a:lumOff val="15000"/>
                </a:schemeClr>
              </a:buClr>
              <a:buFont typeface="Garamond" pitchFamily="18" charset="0"/>
              <a:buChar char="◦"/>
            </a:pPr>
            <a:endParaRPr lang="en-US" sz="2000"/>
          </a:p>
          <a:p>
            <a:pPr indent="-182880" defTabSz="914400">
              <a:spcAft>
                <a:spcPts val="600"/>
              </a:spcAft>
              <a:buClr>
                <a:schemeClr val="tx1">
                  <a:lumMod val="85000"/>
                  <a:lumOff val="15000"/>
                </a:schemeClr>
              </a:buClr>
              <a:buFont typeface="Garamond" pitchFamily="18" charset="0"/>
              <a:buChar char="◦"/>
            </a:pPr>
            <a:r>
              <a:rPr lang="en-US" sz="2000" b="1"/>
              <a:t>Microprocessor:</a:t>
            </a:r>
          </a:p>
          <a:p>
            <a:pPr indent="-182880" defTabSz="914400">
              <a:spcAft>
                <a:spcPts val="600"/>
              </a:spcAft>
              <a:buClr>
                <a:schemeClr val="tx1">
                  <a:lumMod val="85000"/>
                  <a:lumOff val="15000"/>
                </a:schemeClr>
              </a:buClr>
              <a:buFont typeface="Garamond" pitchFamily="18" charset="0"/>
              <a:buChar char="◦"/>
            </a:pPr>
            <a:r>
              <a:rPr lang="en-US" sz="2000"/>
              <a:t>STM32F103C6</a:t>
            </a:r>
          </a:p>
        </p:txBody>
      </p:sp>
      <p:pic>
        <p:nvPicPr>
          <p:cNvPr id="8" name="Picture 8" descr="Logo, company name&#10;&#10;Description automatically generated">
            <a:extLst>
              <a:ext uri="{FF2B5EF4-FFF2-40B4-BE49-F238E27FC236}">
                <a16:creationId xmlns:a16="http://schemas.microsoft.com/office/drawing/2014/main" id="{46541377-7B7F-4312-8E6A-B7FEE165180B}"/>
              </a:ext>
            </a:extLst>
          </p:cNvPr>
          <p:cNvPicPr>
            <a:picLocks noChangeAspect="1"/>
          </p:cNvPicPr>
          <p:nvPr/>
        </p:nvPicPr>
        <p:blipFill>
          <a:blip r:embed="rId3"/>
          <a:stretch>
            <a:fillRect/>
          </a:stretch>
        </p:blipFill>
        <p:spPr>
          <a:xfrm>
            <a:off x="1457048" y="2687301"/>
            <a:ext cx="1249573" cy="1380744"/>
          </a:xfrm>
          <a:prstGeom prst="rect">
            <a:avLst/>
          </a:prstGeom>
        </p:spPr>
      </p:pic>
      <p:pic>
        <p:nvPicPr>
          <p:cNvPr id="7" name="Picture 7" descr="Timeline&#10;&#10;Description automatically generated">
            <a:extLst>
              <a:ext uri="{FF2B5EF4-FFF2-40B4-BE49-F238E27FC236}">
                <a16:creationId xmlns:a16="http://schemas.microsoft.com/office/drawing/2014/main" id="{BE7B10D1-9FDE-4091-ABCF-6D0A50E410DB}"/>
              </a:ext>
            </a:extLst>
          </p:cNvPr>
          <p:cNvPicPr>
            <a:picLocks noChangeAspect="1"/>
          </p:cNvPicPr>
          <p:nvPr/>
        </p:nvPicPr>
        <p:blipFill>
          <a:blip r:embed="rId4"/>
          <a:stretch>
            <a:fillRect/>
          </a:stretch>
        </p:blipFill>
        <p:spPr>
          <a:xfrm>
            <a:off x="1120639" y="4629258"/>
            <a:ext cx="2068530" cy="1380744"/>
          </a:xfrm>
          <a:prstGeom prst="rect">
            <a:avLst/>
          </a:prstGeom>
        </p:spPr>
      </p:pic>
      <p:sp>
        <p:nvSpPr>
          <p:cNvPr id="2" name="Date Placeholder 1">
            <a:extLst>
              <a:ext uri="{FF2B5EF4-FFF2-40B4-BE49-F238E27FC236}">
                <a16:creationId xmlns:a16="http://schemas.microsoft.com/office/drawing/2014/main" id="{C0CDEC76-E2EF-4D86-9A29-EA5906FA2925}"/>
              </a:ext>
            </a:extLst>
          </p:cNvPr>
          <p:cNvSpPr>
            <a:spLocks noGrp="1"/>
          </p:cNvSpPr>
          <p:nvPr>
            <p:ph type="dt" sz="half" idx="10"/>
          </p:nvPr>
        </p:nvSpPr>
        <p:spPr>
          <a:xfrm>
            <a:off x="274320" y="6307672"/>
            <a:ext cx="2743200" cy="274320"/>
          </a:xfrm>
        </p:spPr>
        <p:txBody>
          <a:bodyPr vert="horz" lIns="91440" tIns="45720" rIns="91440" bIns="45720" rtlCol="0" anchor="b">
            <a:normAutofit/>
          </a:bodyPr>
          <a:lstStyle/>
          <a:p>
            <a:pPr>
              <a:spcAft>
                <a:spcPts val="600"/>
              </a:spcAft>
            </a:pPr>
            <a:r>
              <a:rPr lang="en-US" sz="1000" kern="1200">
                <a:solidFill>
                  <a:schemeClr val="tx1">
                    <a:lumMod val="75000"/>
                    <a:lumOff val="25000"/>
                  </a:schemeClr>
                </a:solidFill>
                <a:latin typeface="+mn-lt"/>
                <a:ea typeface="+mn-ea"/>
                <a:cs typeface="+mn-cs"/>
              </a:rPr>
              <a:t>EEE 416 (2020) – Final Project Group A.XY</a:t>
            </a:r>
          </a:p>
        </p:txBody>
      </p:sp>
    </p:spTree>
    <p:extLst>
      <p:ext uri="{BB962C8B-B14F-4D97-AF65-F5344CB8AC3E}">
        <p14:creationId xmlns:p14="http://schemas.microsoft.com/office/powerpoint/2010/main" val="3503985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E96EFE-5D5F-4A01-B020-0681473F9567}"/>
              </a:ext>
            </a:extLst>
          </p:cNvPr>
          <p:cNvSpPr>
            <a:spLocks noGrp="1"/>
          </p:cNvSpPr>
          <p:nvPr>
            <p:ph type="dt" sz="half" idx="10"/>
          </p:nvPr>
        </p:nvSpPr>
        <p:spPr/>
        <p:txBody>
          <a:bodyPr/>
          <a:lstStyle/>
          <a:p>
            <a:r>
              <a:rPr lang="en-US"/>
              <a:t>EEE 416 (2020) – Final Project Group A.XY</a:t>
            </a:r>
            <a:endParaRPr lang="en-BD"/>
          </a:p>
        </p:txBody>
      </p:sp>
      <p:sp>
        <p:nvSpPr>
          <p:cNvPr id="5" name="TextBox 4">
            <a:extLst>
              <a:ext uri="{FF2B5EF4-FFF2-40B4-BE49-F238E27FC236}">
                <a16:creationId xmlns:a16="http://schemas.microsoft.com/office/drawing/2014/main" id="{8E04DCA2-9FE5-471E-A852-039E0A78BEB2}"/>
              </a:ext>
            </a:extLst>
          </p:cNvPr>
          <p:cNvSpPr txBox="1"/>
          <p:nvPr/>
        </p:nvSpPr>
        <p:spPr>
          <a:xfrm>
            <a:off x="450779" y="261313"/>
            <a:ext cx="680962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t>Coding: Clock Configuration</a:t>
            </a:r>
            <a:endParaRPr lang="en-US"/>
          </a:p>
        </p:txBody>
      </p:sp>
      <p:pic>
        <p:nvPicPr>
          <p:cNvPr id="6" name="Picture 6" descr="Graphical user interface, text, application&#10;&#10;Description automatically generated">
            <a:extLst>
              <a:ext uri="{FF2B5EF4-FFF2-40B4-BE49-F238E27FC236}">
                <a16:creationId xmlns:a16="http://schemas.microsoft.com/office/drawing/2014/main" id="{EBE0B8EB-3728-44DF-9AC9-BCE75591FEDC}"/>
              </a:ext>
            </a:extLst>
          </p:cNvPr>
          <p:cNvPicPr>
            <a:picLocks noChangeAspect="1"/>
          </p:cNvPicPr>
          <p:nvPr/>
        </p:nvPicPr>
        <p:blipFill>
          <a:blip r:embed="rId2"/>
          <a:stretch>
            <a:fillRect/>
          </a:stretch>
        </p:blipFill>
        <p:spPr>
          <a:xfrm>
            <a:off x="6352784" y="2312580"/>
            <a:ext cx="5206652" cy="1491716"/>
          </a:xfrm>
          <a:prstGeom prst="rect">
            <a:avLst/>
          </a:prstGeom>
        </p:spPr>
      </p:pic>
      <p:pic>
        <p:nvPicPr>
          <p:cNvPr id="7" name="Picture 7" descr="Text&#10;&#10;Description automatically generated">
            <a:extLst>
              <a:ext uri="{FF2B5EF4-FFF2-40B4-BE49-F238E27FC236}">
                <a16:creationId xmlns:a16="http://schemas.microsoft.com/office/drawing/2014/main" id="{A08816A1-2CC9-4BEB-BBA7-FB8A93100ADC}"/>
              </a:ext>
            </a:extLst>
          </p:cNvPr>
          <p:cNvPicPr>
            <a:picLocks noChangeAspect="1"/>
          </p:cNvPicPr>
          <p:nvPr/>
        </p:nvPicPr>
        <p:blipFill>
          <a:blip r:embed="rId3"/>
          <a:stretch>
            <a:fillRect/>
          </a:stretch>
        </p:blipFill>
        <p:spPr>
          <a:xfrm>
            <a:off x="6551113" y="992528"/>
            <a:ext cx="4642981" cy="1261269"/>
          </a:xfrm>
          <a:prstGeom prst="rect">
            <a:avLst/>
          </a:prstGeom>
        </p:spPr>
      </p:pic>
      <p:pic>
        <p:nvPicPr>
          <p:cNvPr id="8" name="Picture 8" descr="Diagram&#10;&#10;Description automatically generated">
            <a:extLst>
              <a:ext uri="{FF2B5EF4-FFF2-40B4-BE49-F238E27FC236}">
                <a16:creationId xmlns:a16="http://schemas.microsoft.com/office/drawing/2014/main" id="{27DAEFAA-5DFB-4DE0-AD79-B3B59A2E81DF}"/>
              </a:ext>
            </a:extLst>
          </p:cNvPr>
          <p:cNvPicPr>
            <a:picLocks noChangeAspect="1"/>
          </p:cNvPicPr>
          <p:nvPr/>
        </p:nvPicPr>
        <p:blipFill>
          <a:blip r:embed="rId4"/>
          <a:stretch>
            <a:fillRect/>
          </a:stretch>
        </p:blipFill>
        <p:spPr>
          <a:xfrm>
            <a:off x="6551113" y="3796430"/>
            <a:ext cx="4413336" cy="2480153"/>
          </a:xfrm>
          <a:prstGeom prst="rect">
            <a:avLst/>
          </a:prstGeom>
        </p:spPr>
      </p:pic>
      <p:sp>
        <p:nvSpPr>
          <p:cNvPr id="9" name="TextBox 8">
            <a:extLst>
              <a:ext uri="{FF2B5EF4-FFF2-40B4-BE49-F238E27FC236}">
                <a16:creationId xmlns:a16="http://schemas.microsoft.com/office/drawing/2014/main" id="{4EEE1F7F-CEDE-43E7-A146-4D4BB1AEECA2}"/>
              </a:ext>
            </a:extLst>
          </p:cNvPr>
          <p:cNvSpPr txBox="1"/>
          <p:nvPr/>
        </p:nvSpPr>
        <p:spPr>
          <a:xfrm>
            <a:off x="1164920" y="1394564"/>
            <a:ext cx="3630459"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Clock Selected:</a:t>
            </a:r>
          </a:p>
          <a:p>
            <a:r>
              <a:rPr lang="en-US" sz="2400"/>
              <a:t>High Speed External (HSE)</a:t>
            </a:r>
          </a:p>
          <a:p>
            <a:endParaRPr lang="en-US" sz="2400"/>
          </a:p>
          <a:p>
            <a:r>
              <a:rPr lang="en-US" sz="2400" b="1"/>
              <a:t>Clock source: </a:t>
            </a:r>
          </a:p>
          <a:p>
            <a:r>
              <a:rPr lang="en-US" sz="2400"/>
              <a:t>Crystal/Ceramic Resonator</a:t>
            </a:r>
          </a:p>
          <a:p>
            <a:endParaRPr lang="en-US" sz="2400"/>
          </a:p>
          <a:p>
            <a:r>
              <a:rPr lang="en-US" sz="2400" b="1"/>
              <a:t>Logic voltage:</a:t>
            </a:r>
          </a:p>
          <a:p>
            <a:r>
              <a:rPr lang="en-US" sz="2400"/>
              <a:t>3.3V</a:t>
            </a:r>
          </a:p>
          <a:p>
            <a:endParaRPr lang="en-US"/>
          </a:p>
        </p:txBody>
      </p:sp>
    </p:spTree>
    <p:extLst>
      <p:ext uri="{BB962C8B-B14F-4D97-AF65-F5344CB8AC3E}">
        <p14:creationId xmlns:p14="http://schemas.microsoft.com/office/powerpoint/2010/main" val="3819758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4967F423-D21C-4F37-A0B7-750026A1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5" name="Title 1">
            <a:extLst>
              <a:ext uri="{FF2B5EF4-FFF2-40B4-BE49-F238E27FC236}">
                <a16:creationId xmlns:a16="http://schemas.microsoft.com/office/drawing/2014/main" id="{B11BDDDF-18F8-4FF3-AA6F-FB3A8870C1F0}"/>
              </a:ext>
            </a:extLst>
          </p:cNvPr>
          <p:cNvSpPr txBox="1">
            <a:spLocks/>
          </p:cNvSpPr>
          <p:nvPr/>
        </p:nvSpPr>
        <p:spPr>
          <a:xfrm>
            <a:off x="6745284" y="234567"/>
            <a:ext cx="4602152" cy="17182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400" kern="1200" cap="none" spc="0" baseline="0" dirty="0">
                <a:solidFill>
                  <a:schemeClr val="tx1">
                    <a:lumMod val="85000"/>
                    <a:lumOff val="15000"/>
                  </a:schemeClr>
                </a:solidFill>
                <a:effectLst/>
                <a:latin typeface="+mj-lt"/>
                <a:ea typeface="+mn-ea"/>
                <a:cs typeface="+mn-cs"/>
              </a:defRPr>
            </a:lvl1pPr>
          </a:lstStyle>
          <a:p>
            <a:pPr>
              <a:spcAft>
                <a:spcPts val="600"/>
              </a:spcAft>
            </a:pPr>
            <a:r>
              <a:rPr lang="en-US" sz="4800"/>
              <a:t>STM32 (Pinout)</a:t>
            </a:r>
          </a:p>
        </p:txBody>
      </p:sp>
      <p:sp>
        <p:nvSpPr>
          <p:cNvPr id="9" name="Rectangle 12">
            <a:extLst>
              <a:ext uri="{FF2B5EF4-FFF2-40B4-BE49-F238E27FC236}">
                <a16:creationId xmlns:a16="http://schemas.microsoft.com/office/drawing/2014/main" id="{43047B46-4F2F-4746-8B82-B30EAAAE03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63443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A54E8A8E-D194-4D55-92A3-6B0799722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024" y="253548"/>
            <a:ext cx="5851795" cy="6384816"/>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pic>
        <p:nvPicPr>
          <p:cNvPr id="3" name="Picture 3" descr="A picture containing graphical user interface&#10;&#10;Description automatically generated">
            <a:extLst>
              <a:ext uri="{FF2B5EF4-FFF2-40B4-BE49-F238E27FC236}">
                <a16:creationId xmlns:a16="http://schemas.microsoft.com/office/drawing/2014/main" id="{7EB7281C-9EC8-4A04-9450-916DE2563897}"/>
              </a:ext>
            </a:extLst>
          </p:cNvPr>
          <p:cNvPicPr>
            <a:picLocks noChangeAspect="1"/>
          </p:cNvPicPr>
          <p:nvPr/>
        </p:nvPicPr>
        <p:blipFill rotWithShape="1">
          <a:blip r:embed="rId2"/>
          <a:srcRect l="4370" r="24275" b="1"/>
          <a:stretch/>
        </p:blipFill>
        <p:spPr>
          <a:xfrm>
            <a:off x="239344" y="408086"/>
            <a:ext cx="5522976" cy="6053328"/>
          </a:xfrm>
          <a:prstGeom prst="rect">
            <a:avLst/>
          </a:prstGeom>
        </p:spPr>
      </p:pic>
      <p:sp>
        <p:nvSpPr>
          <p:cNvPr id="6" name="TextBox 5">
            <a:extLst>
              <a:ext uri="{FF2B5EF4-FFF2-40B4-BE49-F238E27FC236}">
                <a16:creationId xmlns:a16="http://schemas.microsoft.com/office/drawing/2014/main" id="{176DF66E-A35B-42ED-921C-4839C0647474}"/>
              </a:ext>
            </a:extLst>
          </p:cNvPr>
          <p:cNvSpPr txBox="1"/>
          <p:nvPr/>
        </p:nvSpPr>
        <p:spPr>
          <a:xfrm>
            <a:off x="6431519" y="1709683"/>
            <a:ext cx="5521032" cy="467264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182880" defTabSz="914400">
              <a:spcAft>
                <a:spcPts val="600"/>
              </a:spcAft>
              <a:buClr>
                <a:schemeClr val="tx1">
                  <a:lumMod val="85000"/>
                  <a:lumOff val="15000"/>
                </a:schemeClr>
              </a:buClr>
              <a:buFont typeface="Garamond" pitchFamily="18" charset="0"/>
              <a:buChar char="◦"/>
            </a:pPr>
            <a:r>
              <a:rPr lang="en-US" sz="2400" b="1"/>
              <a:t>PA1:  </a:t>
            </a:r>
            <a:r>
              <a:rPr lang="en-US" sz="2400"/>
              <a:t>takes an analog input between 0 and 3.3V for voltage sensing</a:t>
            </a:r>
            <a:endParaRPr lang="en-US" sz="2400" b="1"/>
          </a:p>
          <a:p>
            <a:pPr marL="285750" indent="-182880" defTabSz="914400">
              <a:spcAft>
                <a:spcPts val="600"/>
              </a:spcAft>
              <a:buClr>
                <a:schemeClr val="tx1">
                  <a:lumMod val="85000"/>
                  <a:lumOff val="15000"/>
                </a:schemeClr>
              </a:buClr>
              <a:buFont typeface="Garamond" pitchFamily="18" charset="0"/>
              <a:buChar char="◦"/>
            </a:pPr>
            <a:r>
              <a:rPr lang="en-US" sz="2400" b="1"/>
              <a:t>PA0: </a:t>
            </a:r>
            <a:r>
              <a:rPr lang="en-US" sz="2400"/>
              <a:t>sends the controlling logic to the load-relay controlling circuit, output type: no pushup-no pulldown</a:t>
            </a:r>
          </a:p>
          <a:p>
            <a:pPr marL="285750" indent="-182880" defTabSz="914400">
              <a:spcAft>
                <a:spcPts val="600"/>
              </a:spcAft>
              <a:buClr>
                <a:schemeClr val="tx1">
                  <a:lumMod val="85000"/>
                  <a:lumOff val="15000"/>
                </a:schemeClr>
              </a:buClr>
              <a:buFont typeface="Garamond" pitchFamily="18" charset="0"/>
              <a:buChar char="◦"/>
            </a:pPr>
            <a:r>
              <a:rPr lang="en-US" sz="2400" b="1"/>
              <a:t>PA9:</a:t>
            </a:r>
            <a:r>
              <a:rPr lang="en-US" sz="2400"/>
              <a:t> USART receiving pin</a:t>
            </a:r>
          </a:p>
          <a:p>
            <a:pPr marL="285750" indent="-182880" defTabSz="914400">
              <a:spcAft>
                <a:spcPts val="600"/>
              </a:spcAft>
              <a:buClr>
                <a:schemeClr val="tx1">
                  <a:lumMod val="85000"/>
                  <a:lumOff val="15000"/>
                </a:schemeClr>
              </a:buClr>
              <a:buFont typeface="Garamond" pitchFamily="18" charset="0"/>
              <a:buChar char="◦"/>
            </a:pPr>
            <a:r>
              <a:rPr lang="en-US" sz="2400" b="1"/>
              <a:t>PA10:</a:t>
            </a:r>
            <a:r>
              <a:rPr lang="en-US" sz="2400"/>
              <a:t> USART transmission pin</a:t>
            </a:r>
          </a:p>
          <a:p>
            <a:pPr marL="285750" indent="-182880" defTabSz="914400">
              <a:spcAft>
                <a:spcPts val="600"/>
              </a:spcAft>
              <a:buClr>
                <a:schemeClr val="tx1">
                  <a:lumMod val="85000"/>
                  <a:lumOff val="15000"/>
                </a:schemeClr>
              </a:buClr>
              <a:buFont typeface="Garamond" pitchFamily="18" charset="0"/>
              <a:buChar char="◦"/>
            </a:pPr>
            <a:r>
              <a:rPr lang="en-US" sz="2400" b="1"/>
              <a:t>PB0-PB11:</a:t>
            </a:r>
            <a:r>
              <a:rPr lang="en-US" sz="2400"/>
              <a:t> outputs the control word to the three 7 segment display, output type: pull down</a:t>
            </a:r>
          </a:p>
          <a:p>
            <a:pPr marL="285750" indent="-182880" defTabSz="914400">
              <a:spcAft>
                <a:spcPts val="600"/>
              </a:spcAft>
              <a:buClr>
                <a:schemeClr val="tx1">
                  <a:lumMod val="85000"/>
                  <a:lumOff val="15000"/>
                </a:schemeClr>
              </a:buClr>
              <a:buFont typeface="Garamond" pitchFamily="18" charset="0"/>
              <a:buChar char="◦"/>
            </a:pPr>
            <a:endParaRPr lang="en-US"/>
          </a:p>
        </p:txBody>
      </p:sp>
      <p:sp>
        <p:nvSpPr>
          <p:cNvPr id="2" name="Date Placeholder 1">
            <a:extLst>
              <a:ext uri="{FF2B5EF4-FFF2-40B4-BE49-F238E27FC236}">
                <a16:creationId xmlns:a16="http://schemas.microsoft.com/office/drawing/2014/main" id="{8E47ADA0-B121-4AC2-AB35-E326F6CAD5E1}"/>
              </a:ext>
            </a:extLst>
          </p:cNvPr>
          <p:cNvSpPr>
            <a:spLocks noGrp="1"/>
          </p:cNvSpPr>
          <p:nvPr>
            <p:ph type="dt" sz="half" idx="10"/>
          </p:nvPr>
        </p:nvSpPr>
        <p:spPr>
          <a:xfrm>
            <a:off x="854148" y="6184425"/>
            <a:ext cx="2743200" cy="274320"/>
          </a:xfrm>
        </p:spPr>
        <p:txBody>
          <a:bodyPr vert="horz" lIns="91440" tIns="45720" rIns="91440" bIns="45720" rtlCol="0" anchor="b">
            <a:normAutofit/>
          </a:bodyPr>
          <a:lstStyle/>
          <a:p>
            <a:pPr defTabSz="914400">
              <a:spcAft>
                <a:spcPts val="600"/>
              </a:spcAft>
            </a:pPr>
            <a:r>
              <a:rPr lang="en-US" sz="1000">
                <a:solidFill>
                  <a:srgbClr val="FFFFFF"/>
                </a:solidFill>
              </a:rPr>
              <a:t>EEE 416 (2020) – Final Project Group A.XY</a:t>
            </a:r>
          </a:p>
        </p:txBody>
      </p:sp>
    </p:spTree>
    <p:extLst>
      <p:ext uri="{BB962C8B-B14F-4D97-AF65-F5344CB8AC3E}">
        <p14:creationId xmlns:p14="http://schemas.microsoft.com/office/powerpoint/2010/main" val="41879631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ferenceId xmlns="574e4c1a-54f1-4a49-8004-03a94f7a12b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9903984D5CB6347B7C4CD946C471998" ma:contentTypeVersion="3" ma:contentTypeDescription="Create a new document." ma:contentTypeScope="" ma:versionID="069ad7da7c37cf138eadc47b1fb7aebc">
  <xsd:schema xmlns:xsd="http://www.w3.org/2001/XMLSchema" xmlns:xs="http://www.w3.org/2001/XMLSchema" xmlns:p="http://schemas.microsoft.com/office/2006/metadata/properties" xmlns:ns2="574e4c1a-54f1-4a49-8004-03a94f7a12bf" targetNamespace="http://schemas.microsoft.com/office/2006/metadata/properties" ma:root="true" ma:fieldsID="635fb581ed91db32263384aa00313280" ns2:_="">
    <xsd:import namespace="574e4c1a-54f1-4a49-8004-03a94f7a12bf"/>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4e4c1a-54f1-4a49-8004-03a94f7a12bf"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24B0EC7-3664-41F5-ABDA-EEB23614E75B}">
  <ds:schemaRefs>
    <ds:schemaRef ds:uri="574e4c1a-54f1-4a49-8004-03a94f7a12bf"/>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E03AA31-AD0D-4E04-A28E-9F1870037455}">
  <ds:schemaRefs>
    <ds:schemaRef ds:uri="http://schemas.microsoft.com/sharepoint/v3/contenttype/forms"/>
  </ds:schemaRefs>
</ds:datastoreItem>
</file>

<file path=customXml/itemProps3.xml><?xml version="1.0" encoding="utf-8"?>
<ds:datastoreItem xmlns:ds="http://schemas.openxmlformats.org/officeDocument/2006/customXml" ds:itemID="{3060D520-EAF1-4901-80C2-91C3F6E88480}">
  <ds:schemaRefs>
    <ds:schemaRef ds:uri="574e4c1a-54f1-4a49-8004-03a94f7a12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{05D23346-88B9-1E48-85E6-2D29E7791F05}tf10001067</Template>
  <Application>Microsoft Office PowerPoint</Application>
  <PresentationFormat>Widescreen</PresentationFormat>
  <Slides>30</Slides>
  <Notes>0</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Savon</vt:lpstr>
      <vt:lpstr>Overvoltage protection</vt:lpstr>
      <vt:lpstr>Outline</vt:lpstr>
      <vt:lpstr>Summary</vt:lpstr>
      <vt:lpstr>Background</vt:lpstr>
      <vt:lpstr>Methods</vt:lpstr>
      <vt:lpstr>Methods </vt:lpstr>
      <vt:lpstr>PowerPoint Presentation</vt:lpstr>
      <vt:lpstr>PowerPoint Presentation</vt:lpstr>
      <vt:lpstr>PowerPoint Presentation</vt:lpstr>
      <vt:lpstr>PowerPoint Presentation</vt:lpstr>
      <vt:lpstr>PowerPoint Presentation</vt:lpstr>
      <vt:lpstr>Simulation (Normal Operation)</vt:lpstr>
      <vt:lpstr>Simulation (Overvoltage)</vt:lpstr>
      <vt:lpstr>Simulation (Overvoltage)</vt:lpstr>
      <vt:lpstr>PCB Layout</vt:lpstr>
      <vt:lpstr>3d rendering</vt:lpstr>
      <vt:lpstr>Future Outlook</vt:lpstr>
      <vt:lpstr>Conclusion</vt:lpstr>
      <vt:lpstr>Additional Slides</vt:lpstr>
      <vt:lpstr>References</vt:lpstr>
      <vt:lpstr>Bill of Materials</vt:lpstr>
      <vt:lpstr>Detailed Methods</vt:lpstr>
      <vt:lpstr>Circuit Diagram</vt:lpstr>
      <vt:lpstr>Source Codes</vt:lpstr>
      <vt:lpstr>Source Codes</vt:lpstr>
      <vt:lpstr>Source Codes</vt:lpstr>
      <vt:lpstr>Source Codes</vt:lpstr>
      <vt:lpstr>Source Codes</vt:lpstr>
      <vt:lpstr>Source Codes</vt:lpstr>
      <vt:lpstr>Difficulties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Sajid Muhaimin Choudhury</dc:creator>
  <cp:revision>1</cp:revision>
  <dcterms:created xsi:type="dcterms:W3CDTF">2021-07-11T09:27:00Z</dcterms:created>
  <dcterms:modified xsi:type="dcterms:W3CDTF">2021-07-30T05:37:04Z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0x01010069903984D5CB6347B7C4CD946C471998</vt:lpwstr>
  </property>
  <property fmtid="{D5CDD505-2E9C-101B-9397-08002B2CF9AE}" pid="3" name="Order">
    <vt:r8>4500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_SourceUrl">
    <vt:lpwstr/>
  </property>
  <property fmtid="{D5CDD505-2E9C-101B-9397-08002B2CF9AE}" pid="8" name="_SharedFileIndex">
    <vt:lpwstr/>
  </property>
  <property fmtid="{D5CDD505-2E9C-101B-9397-08002B2CF9AE}" pid="9" name="ComplianceAssetId">
    <vt:lpwstr/>
  </property>
  <property fmtid="{D5CDD505-2E9C-101B-9397-08002B2CF9AE}" pid="10" name="TemplateUrl">
    <vt:lpwstr/>
  </property>
</Properties>
</file>